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8"/>
  </p:notesMasterIdLst>
  <p:sldIdLst>
    <p:sldId id="256" r:id="rId5"/>
    <p:sldId id="271" r:id="rId6"/>
    <p:sldId id="257" r:id="rId7"/>
    <p:sldId id="258" r:id="rId8"/>
    <p:sldId id="259" r:id="rId9"/>
    <p:sldId id="263" r:id="rId10"/>
    <p:sldId id="273" r:id="rId11"/>
    <p:sldId id="272" r:id="rId12"/>
    <p:sldId id="260" r:id="rId13"/>
    <p:sldId id="261" r:id="rId14"/>
    <p:sldId id="262" r:id="rId15"/>
    <p:sldId id="264" r:id="rId16"/>
    <p:sldId id="270" r:id="rId17"/>
  </p:sldIdLst>
  <p:sldSz cx="18288000" cy="10287000"/>
  <p:notesSz cx="6858000" cy="9144000"/>
  <p:embeddedFontLst>
    <p:embeddedFont>
      <p:font typeface="Aileron Bold" panose="020B0604020202020204" charset="0"/>
      <p:regular r:id="rId19"/>
    </p:embeddedFont>
    <p:embeddedFont>
      <p:font typeface="Barlow" panose="00000500000000000000" pitchFamily="2" charset="0"/>
      <p:regular r:id="rId20"/>
      <p:bold r:id="rId21"/>
      <p:italic r:id="rId22"/>
      <p:boldItalic r:id="rId23"/>
    </p:embeddedFont>
    <p:embeddedFont>
      <p:font typeface="Barlow Bold" panose="00000800000000000000" charset="0"/>
      <p:regular r:id="rId24"/>
      <p:bold r:id="rId25"/>
    </p:embeddedFont>
    <p:embeddedFont>
      <p:font typeface="Barlow Italics" panose="020B0604020202020204" charset="0"/>
      <p:regular r:id="rId26"/>
    </p:embeddedFont>
    <p:embeddedFont>
      <p:font typeface="Barlow SemiCondensed Bold" panose="020B0604020202020204" charset="0"/>
      <p:regular r:id="rId27"/>
    </p:embeddedFont>
    <p:embeddedFont>
      <p:font typeface="Breul Grotesk Bold" panose="020B0604020202020204" charset="0"/>
      <p:regular r:id="rId28"/>
    </p:embeddedFont>
    <p:embeddedFont>
      <p:font typeface="Century Gothic" panose="020B0502020202020204" pitchFamily="34" charset="0"/>
      <p:regular r:id="rId29"/>
      <p:bold r:id="rId30"/>
      <p:italic r:id="rId31"/>
      <p:boldItalic r:id="rId32"/>
    </p:embeddedFont>
    <p:embeddedFont>
      <p:font typeface="Garet"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CCA15-F375-4018-A1EE-D956175DDA14}" v="242" dt="2024-09-26T19:58:26.857"/>
    <p1510:client id="{86474C48-F6D3-4AE0-A0B4-601E9C1F61C9}" v="7" dt="2024-09-27T16:19:31.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16" autoAdjust="0"/>
    <p:restoredTop sz="88267" autoAdjust="0"/>
  </p:normalViewPr>
  <p:slideViewPr>
    <p:cSldViewPr>
      <p:cViewPr>
        <p:scale>
          <a:sx n="43" d="100"/>
          <a:sy n="43" d="100"/>
        </p:scale>
        <p:origin x="1373" y="1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4AB1D-1874-4171-8FAF-443E702B01E8}" type="datetimeFigureOut">
              <a:rPr lang="en-CA" smtClean="0"/>
              <a:t>2024-10-04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0D57B-F9D8-45EB-AA23-6DE5A6860CE8}" type="slidenum">
              <a:rPr lang="en-CA" smtClean="0"/>
              <a:t>‹#›</a:t>
            </a:fld>
            <a:endParaRPr lang="en-CA"/>
          </a:p>
        </p:txBody>
      </p:sp>
    </p:spTree>
    <p:extLst>
      <p:ext uri="{BB962C8B-B14F-4D97-AF65-F5344CB8AC3E}">
        <p14:creationId xmlns:p14="http://schemas.microsoft.com/office/powerpoint/2010/main" val="145841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1</a:t>
            </a:fld>
            <a:endParaRPr lang="en-CA"/>
          </a:p>
        </p:txBody>
      </p:sp>
    </p:spTree>
    <p:extLst>
      <p:ext uri="{BB962C8B-B14F-4D97-AF65-F5344CB8AC3E}">
        <p14:creationId xmlns:p14="http://schemas.microsoft.com/office/powerpoint/2010/main" val="4126891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11</a:t>
            </a:fld>
            <a:endParaRPr lang="en-CA"/>
          </a:p>
        </p:txBody>
      </p:sp>
    </p:spTree>
    <p:extLst>
      <p:ext uri="{BB962C8B-B14F-4D97-AF65-F5344CB8AC3E}">
        <p14:creationId xmlns:p14="http://schemas.microsoft.com/office/powerpoint/2010/main" val="2120142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12</a:t>
            </a:fld>
            <a:endParaRPr lang="en-CA"/>
          </a:p>
        </p:txBody>
      </p:sp>
    </p:spTree>
    <p:extLst>
      <p:ext uri="{BB962C8B-B14F-4D97-AF65-F5344CB8AC3E}">
        <p14:creationId xmlns:p14="http://schemas.microsoft.com/office/powerpoint/2010/main" val="4165472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2</a:t>
            </a:fld>
            <a:endParaRPr lang="en-CA"/>
          </a:p>
        </p:txBody>
      </p:sp>
    </p:spTree>
    <p:extLst>
      <p:ext uri="{BB962C8B-B14F-4D97-AF65-F5344CB8AC3E}">
        <p14:creationId xmlns:p14="http://schemas.microsoft.com/office/powerpoint/2010/main" val="4205152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4</a:t>
            </a:fld>
            <a:endParaRPr lang="en-CA"/>
          </a:p>
        </p:txBody>
      </p:sp>
    </p:spTree>
    <p:extLst>
      <p:ext uri="{BB962C8B-B14F-4D97-AF65-F5344CB8AC3E}">
        <p14:creationId xmlns:p14="http://schemas.microsoft.com/office/powerpoint/2010/main" val="3846529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5</a:t>
            </a:fld>
            <a:endParaRPr lang="en-CA"/>
          </a:p>
        </p:txBody>
      </p:sp>
    </p:spTree>
    <p:extLst>
      <p:ext uri="{BB962C8B-B14F-4D97-AF65-F5344CB8AC3E}">
        <p14:creationId xmlns:p14="http://schemas.microsoft.com/office/powerpoint/2010/main" val="4182350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6</a:t>
            </a:fld>
            <a:endParaRPr lang="en-CA"/>
          </a:p>
        </p:txBody>
      </p:sp>
    </p:spTree>
    <p:extLst>
      <p:ext uri="{BB962C8B-B14F-4D97-AF65-F5344CB8AC3E}">
        <p14:creationId xmlns:p14="http://schemas.microsoft.com/office/powerpoint/2010/main" val="3621692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7</a:t>
            </a:fld>
            <a:endParaRPr lang="en-CA"/>
          </a:p>
        </p:txBody>
      </p:sp>
    </p:spTree>
    <p:extLst>
      <p:ext uri="{BB962C8B-B14F-4D97-AF65-F5344CB8AC3E}">
        <p14:creationId xmlns:p14="http://schemas.microsoft.com/office/powerpoint/2010/main" val="1407612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gathering and processing the data that we’ve collected. We created this chart  to help us analyze the data.  Please take note that these are all MLS games only and  Although the team started playing in the MLS since 2007 These charts represent a comprehensive overview of Toronto Football Clubs home games only which is in the BMO field in Toronto  from 2014 to 2024,  As you can see the left side of the graph  marks the numbers of games, and on the right side has the average fan attendance in thousands. The bar represents the number of games in  different seasons and weather conditions. </a:t>
            </a:r>
          </a:p>
          <a:p>
            <a:endParaRPr lang="en-US" dirty="0"/>
          </a:p>
          <a:p>
            <a:r>
              <a:rPr lang="en-US" dirty="0"/>
              <a:t>The Seasonal Patterns wherein</a:t>
            </a:r>
          </a:p>
          <a:p>
            <a:r>
              <a:rPr lang="en-US" dirty="0"/>
              <a:t>   - Games are primarily held in Spring, Summer, and Fall.</a:t>
            </a:r>
          </a:p>
          <a:p>
            <a:r>
              <a:rPr lang="en-US" dirty="0"/>
              <a:t>   - Winter games occurred only in 2016 and 2017.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The Average Fan attendance Trends  which is represented by the purple line varies significantly across different seasons and years.</a:t>
            </a:r>
          </a:p>
          <a:p>
            <a:r>
              <a:rPr lang="en-US" dirty="0"/>
              <a:t>   - Clear weather and partially cloudy generally shows higher attendance, especially in summer months.</a:t>
            </a:r>
          </a:p>
          <a:p>
            <a:r>
              <a:rPr lang="en-US" dirty="0"/>
              <a:t>  - Snow and windy conditions are relatively rare and have lower attendance when they do occur and that is the reason on the sudden drop of the average attendance in 2017 since there is a one snowy game that represented by the violet bar, in 2022 there is one windy game the pink bar and then again in 2023 as you can see there is again a  violet bar that signify a snowy weather. </a:t>
            </a:r>
          </a:p>
          <a:p>
            <a:endParaRPr lang="en-US" dirty="0"/>
          </a:p>
          <a:p>
            <a:r>
              <a:rPr lang="en-US" dirty="0"/>
              <a:t>   - Orange bar represent Rain doesn't seem to have a lower attendance and number of games  as much as one might have expected. </a:t>
            </a:r>
          </a:p>
          <a:p>
            <a:r>
              <a:rPr lang="en-US" dirty="0"/>
              <a:t>This only means that rain or shine Fans are totally committed to support the Toronto football club team.</a:t>
            </a:r>
          </a:p>
          <a:p>
            <a:endParaRPr lang="en-US" dirty="0"/>
          </a:p>
          <a:p>
            <a:r>
              <a:rPr lang="en-US" dirty="0"/>
              <a:t>- Some years (like 2016 and 2017) show particularly high attendance peaks this is the year where Toronto Football Club won the MLS cup, Fan support is very evident that year.</a:t>
            </a:r>
          </a:p>
          <a:p>
            <a:endParaRPr lang="en-US" dirty="0"/>
          </a:p>
          <a:p>
            <a:r>
              <a:rPr lang="en-US" dirty="0"/>
              <a:t>The number of games and their distribution across seasons changes from year to year.</a:t>
            </a:r>
          </a:p>
          <a:p>
            <a:r>
              <a:rPr lang="en-US" dirty="0"/>
              <a:t>   - There's a noticeable drop in games and attendance in 2020 to 2021, due to the COVID-19 pandemic restrictions.</a:t>
            </a:r>
          </a:p>
          <a:p>
            <a:r>
              <a:rPr lang="en-US" dirty="0"/>
              <a:t>   - After the pandemic, there seems to be a gradual recovery in terms the number of  game numbers and fans attendance.</a:t>
            </a:r>
          </a:p>
          <a:p>
            <a:r>
              <a:rPr lang="en-US" dirty="0"/>
              <a:t>- There's an overall there is an increase in the number of games here in Canada from 2014 to 2024, with some fluctuations.</a:t>
            </a:r>
          </a:p>
        </p:txBody>
      </p:sp>
      <p:sp>
        <p:nvSpPr>
          <p:cNvPr id="4" name="Slide Number Placeholder 3"/>
          <p:cNvSpPr>
            <a:spLocks noGrp="1"/>
          </p:cNvSpPr>
          <p:nvPr>
            <p:ph type="sldNum" sz="quarter" idx="5"/>
          </p:nvPr>
        </p:nvSpPr>
        <p:spPr/>
        <p:txBody>
          <a:bodyPr/>
          <a:lstStyle/>
          <a:p>
            <a:fld id="{F020D57B-F9D8-45EB-AA23-6DE5A6860CE8}" type="slidenum">
              <a:rPr lang="en-CA" smtClean="0"/>
              <a:t>8</a:t>
            </a:fld>
            <a:endParaRPr lang="en-CA"/>
          </a:p>
        </p:txBody>
      </p:sp>
    </p:spTree>
    <p:extLst>
      <p:ext uri="{BB962C8B-B14F-4D97-AF65-F5344CB8AC3E}">
        <p14:creationId xmlns:p14="http://schemas.microsoft.com/office/powerpoint/2010/main" val="2825856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9</a:t>
            </a:fld>
            <a:endParaRPr lang="en-CA"/>
          </a:p>
        </p:txBody>
      </p:sp>
    </p:spTree>
    <p:extLst>
      <p:ext uri="{BB962C8B-B14F-4D97-AF65-F5344CB8AC3E}">
        <p14:creationId xmlns:p14="http://schemas.microsoft.com/office/powerpoint/2010/main" val="3565295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10</a:t>
            </a:fld>
            <a:endParaRPr lang="en-CA"/>
          </a:p>
        </p:txBody>
      </p:sp>
    </p:spTree>
    <p:extLst>
      <p:ext uri="{BB962C8B-B14F-4D97-AF65-F5344CB8AC3E}">
        <p14:creationId xmlns:p14="http://schemas.microsoft.com/office/powerpoint/2010/main" val="254630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5.png"/><Relationship Id="rId12"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5.jpeg"/><Relationship Id="rId5" Type="http://schemas.openxmlformats.org/officeDocument/2006/relationships/image" Target="../media/image1.png"/><Relationship Id="rId10" Type="http://schemas.openxmlformats.org/officeDocument/2006/relationships/image" Target="../media/image15.png"/><Relationship Id="rId4" Type="http://schemas.openxmlformats.org/officeDocument/2006/relationships/image" Target="../media/image11.svg"/><Relationship Id="rId9" Type="http://schemas.openxmlformats.org/officeDocument/2006/relationships/image" Target="../media/image34.jpe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9.jpe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svg"/><Relationship Id="rId11" Type="http://schemas.openxmlformats.org/officeDocument/2006/relationships/image" Target="../media/image38.png"/><Relationship Id="rId5" Type="http://schemas.openxmlformats.org/officeDocument/2006/relationships/image" Target="../media/image10.png"/><Relationship Id="rId15" Type="http://schemas.openxmlformats.org/officeDocument/2006/relationships/image" Target="../media/image41.png"/><Relationship Id="rId10" Type="http://schemas.openxmlformats.org/officeDocument/2006/relationships/image" Target="../media/image6.svg"/><Relationship Id="rId4" Type="http://schemas.openxmlformats.org/officeDocument/2006/relationships/notesSlide" Target="../notesSlides/notesSlide10.xml"/><Relationship Id="rId9" Type="http://schemas.openxmlformats.org/officeDocument/2006/relationships/image" Target="../media/image5.png"/><Relationship Id="rId14" Type="http://schemas.openxmlformats.org/officeDocument/2006/relationships/image" Target="../media/image40.jpeg"/></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4.sv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api.open-meteo.com/v1/forecast" TargetMode="External"/><Relationship Id="rId3" Type="http://schemas.openxmlformats.org/officeDocument/2006/relationships/image" Target="../media/image14.svg"/><Relationship Id="rId7" Type="http://schemas.openxmlformats.org/officeDocument/2006/relationships/image" Target="../media/image5.png"/><Relationship Id="rId12" Type="http://schemas.openxmlformats.org/officeDocument/2006/relationships/hyperlink" Target="https://soccerstadiumdigest.com/2023-mls-attendance"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hyperlink" Target="https://www.statista.com/topics/2892/major-league-soccer-mls" TargetMode="External"/><Relationship Id="rId5" Type="http://schemas.openxmlformats.org/officeDocument/2006/relationships/image" Target="../media/image1.png"/><Relationship Id="rId15" Type="http://schemas.openxmlformats.org/officeDocument/2006/relationships/image" Target="../media/image12.png"/><Relationship Id="rId10" Type="http://schemas.openxmlformats.org/officeDocument/2006/relationships/hyperlink" Target="https://en.wikipedia.org/wiki/BMO_Field" TargetMode="External"/><Relationship Id="rId4" Type="http://schemas.openxmlformats.org/officeDocument/2006/relationships/image" Target="../media/image15.png"/><Relationship Id="rId9" Type="http://schemas.openxmlformats.org/officeDocument/2006/relationships/image" Target="../media/image45.png"/><Relationship Id="rId14" Type="http://schemas.openxmlformats.org/officeDocument/2006/relationships/hyperlink" Target="https://www.visualcrossing.com/weather/weather-data-service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image" Target="../media/image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16.jpeg"/><Relationship Id="rId4" Type="http://schemas.openxmlformats.org/officeDocument/2006/relationships/image" Target="../media/image14.sv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svg"/><Relationship Id="rId7" Type="http://schemas.openxmlformats.org/officeDocument/2006/relationships/image" Target="../media/image2.svg"/><Relationship Id="rId12" Type="http://schemas.openxmlformats.org/officeDocument/2006/relationships/image" Target="../media/image20.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9.png"/><Relationship Id="rId5" Type="http://schemas.openxmlformats.org/officeDocument/2006/relationships/image" Target="../media/image6.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jpe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2.png"/><Relationship Id="rId5" Type="http://schemas.openxmlformats.org/officeDocument/2006/relationships/image" Target="../media/image15.png"/><Relationship Id="rId10" Type="http://schemas.openxmlformats.org/officeDocument/2006/relationships/image" Target="../media/image21.jpeg"/><Relationship Id="rId4" Type="http://schemas.openxmlformats.org/officeDocument/2006/relationships/image" Target="../media/image14.sv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image" Target="../media/image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16.jpeg"/><Relationship Id="rId4" Type="http://schemas.openxmlformats.org/officeDocument/2006/relationships/image" Target="../media/image14.sv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30.png"/><Relationship Id="rId4" Type="http://schemas.openxmlformats.org/officeDocument/2006/relationships/image" Target="../media/image11.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3.svg"/><Relationship Id="rId5" Type="http://schemas.openxmlformats.org/officeDocument/2006/relationships/image" Target="../media/image15.png"/><Relationship Id="rId10" Type="http://schemas.openxmlformats.org/officeDocument/2006/relationships/image" Target="../media/image32.png"/><Relationship Id="rId4" Type="http://schemas.openxmlformats.org/officeDocument/2006/relationships/image" Target="../media/image14.svg"/><Relationship Id="rId9"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91438"/>
        </a:solidFill>
        <a:effectLst/>
      </p:bgPr>
    </p:bg>
    <p:spTree>
      <p:nvGrpSpPr>
        <p:cNvPr id="1" name=""/>
        <p:cNvGrpSpPr/>
        <p:nvPr/>
      </p:nvGrpSpPr>
      <p:grpSpPr>
        <a:xfrm>
          <a:off x="0" y="0"/>
          <a:ext cx="0" cy="0"/>
          <a:chOff x="0" y="0"/>
          <a:chExt cx="0" cy="0"/>
        </a:xfrm>
      </p:grpSpPr>
      <p:sp>
        <p:nvSpPr>
          <p:cNvPr id="2" name="Freeform 2"/>
          <p:cNvSpPr/>
          <p:nvPr/>
        </p:nvSpPr>
        <p:spPr>
          <a:xfrm>
            <a:off x="0" y="4660589"/>
            <a:ext cx="5626411" cy="5626411"/>
          </a:xfrm>
          <a:custGeom>
            <a:avLst/>
            <a:gdLst/>
            <a:ahLst/>
            <a:cxnLst/>
            <a:rect l="l" t="t" r="r" b="b"/>
            <a:pathLst>
              <a:path w="5626411" h="5626411">
                <a:moveTo>
                  <a:pt x="0" y="0"/>
                </a:moveTo>
                <a:lnTo>
                  <a:pt x="5626411" y="0"/>
                </a:lnTo>
                <a:lnTo>
                  <a:pt x="5626411" y="5626411"/>
                </a:lnTo>
                <a:lnTo>
                  <a:pt x="0" y="5626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a:off x="2371040" y="-2096365"/>
            <a:ext cx="5667655" cy="5667655"/>
          </a:xfrm>
          <a:custGeom>
            <a:avLst/>
            <a:gdLst/>
            <a:ahLst/>
            <a:cxnLst/>
            <a:rect l="l" t="t" r="r" b="b"/>
            <a:pathLst>
              <a:path w="5667655" h="5667655">
                <a:moveTo>
                  <a:pt x="0" y="0"/>
                </a:moveTo>
                <a:lnTo>
                  <a:pt x="5667655" y="0"/>
                </a:lnTo>
                <a:lnTo>
                  <a:pt x="5667655" y="5667655"/>
                </a:lnTo>
                <a:lnTo>
                  <a:pt x="0" y="56676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4" name="Freeform 4"/>
          <p:cNvSpPr/>
          <p:nvPr/>
        </p:nvSpPr>
        <p:spPr>
          <a:xfrm>
            <a:off x="12972968" y="5075173"/>
            <a:ext cx="7308191" cy="7308191"/>
          </a:xfrm>
          <a:custGeom>
            <a:avLst/>
            <a:gdLst/>
            <a:ahLst/>
            <a:cxnLst/>
            <a:rect l="l" t="t" r="r" b="b"/>
            <a:pathLst>
              <a:path w="7308191" h="7308191">
                <a:moveTo>
                  <a:pt x="0" y="0"/>
                </a:moveTo>
                <a:lnTo>
                  <a:pt x="7308192" y="0"/>
                </a:lnTo>
                <a:lnTo>
                  <a:pt x="7308192" y="7308192"/>
                </a:lnTo>
                <a:lnTo>
                  <a:pt x="0" y="73081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5" name="AutoShape 5"/>
          <p:cNvSpPr/>
          <p:nvPr/>
        </p:nvSpPr>
        <p:spPr>
          <a:xfrm>
            <a:off x="10521468" y="5747859"/>
            <a:ext cx="1840536" cy="0"/>
          </a:xfrm>
          <a:prstGeom prst="line">
            <a:avLst/>
          </a:prstGeom>
          <a:ln w="57150" cap="flat">
            <a:solidFill>
              <a:srgbClr val="FFFFFF"/>
            </a:solidFill>
            <a:prstDash val="solid"/>
            <a:headEnd type="none" w="sm" len="sm"/>
            <a:tailEnd type="none" w="sm" len="sm"/>
          </a:ln>
        </p:spPr>
        <p:txBody>
          <a:bodyPr/>
          <a:lstStyle/>
          <a:p>
            <a:endParaRPr lang="en-CA"/>
          </a:p>
        </p:txBody>
      </p:sp>
      <p:sp>
        <p:nvSpPr>
          <p:cNvPr id="6" name="Freeform 6"/>
          <p:cNvSpPr/>
          <p:nvPr/>
        </p:nvSpPr>
        <p:spPr>
          <a:xfrm>
            <a:off x="15926138" y="1028700"/>
            <a:ext cx="1333162" cy="1376167"/>
          </a:xfrm>
          <a:custGeom>
            <a:avLst/>
            <a:gdLst/>
            <a:ahLst/>
            <a:cxnLst/>
            <a:rect l="l" t="t" r="r" b="b"/>
            <a:pathLst>
              <a:path w="1333162" h="1376167">
                <a:moveTo>
                  <a:pt x="0" y="0"/>
                </a:moveTo>
                <a:lnTo>
                  <a:pt x="1333162" y="0"/>
                </a:lnTo>
                <a:lnTo>
                  <a:pt x="1333162" y="1376167"/>
                </a:lnTo>
                <a:lnTo>
                  <a:pt x="0" y="13761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7" name="Freeform 7"/>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1"/>
            <a:stretch>
              <a:fillRect/>
            </a:stretch>
          </a:blipFill>
        </p:spPr>
        <p:txBody>
          <a:bodyPr/>
          <a:lstStyle/>
          <a:p>
            <a:endParaRPr lang="en-CA"/>
          </a:p>
        </p:txBody>
      </p:sp>
      <p:sp>
        <p:nvSpPr>
          <p:cNvPr id="8" name="Freeform 8"/>
          <p:cNvSpPr/>
          <p:nvPr/>
        </p:nvSpPr>
        <p:spPr>
          <a:xfrm>
            <a:off x="-63490" y="0"/>
            <a:ext cx="18414980" cy="10345871"/>
          </a:xfrm>
          <a:custGeom>
            <a:avLst/>
            <a:gdLst/>
            <a:ahLst/>
            <a:cxnLst/>
            <a:rect l="l" t="t" r="r" b="b"/>
            <a:pathLst>
              <a:path w="18414980" h="10345871">
                <a:moveTo>
                  <a:pt x="0" y="0"/>
                </a:moveTo>
                <a:lnTo>
                  <a:pt x="18414980" y="0"/>
                </a:lnTo>
                <a:lnTo>
                  <a:pt x="18414980" y="10345871"/>
                </a:lnTo>
                <a:lnTo>
                  <a:pt x="0" y="10345871"/>
                </a:lnTo>
                <a:lnTo>
                  <a:pt x="0" y="0"/>
                </a:lnTo>
                <a:close/>
              </a:path>
            </a:pathLst>
          </a:custGeom>
          <a:blipFill>
            <a:blip r:embed="rId12">
              <a:alphaModFix amt="90000"/>
              <a:extLst>
                <a:ext uri="{96DAC541-7B7A-43D3-8B79-37D633B846F1}">
                  <asvg:svgBlip xmlns:asvg="http://schemas.microsoft.com/office/drawing/2016/SVG/main" r:embed="rId13"/>
                </a:ext>
              </a:extLst>
            </a:blip>
            <a:stretch>
              <a:fillRect/>
            </a:stretch>
          </a:blipFill>
        </p:spPr>
        <p:txBody>
          <a:bodyPr/>
          <a:lstStyle/>
          <a:p>
            <a:endParaRPr lang="en-CA" dirty="0"/>
          </a:p>
        </p:txBody>
      </p:sp>
      <p:sp>
        <p:nvSpPr>
          <p:cNvPr id="9" name="Freeform 9"/>
          <p:cNvSpPr/>
          <p:nvPr/>
        </p:nvSpPr>
        <p:spPr>
          <a:xfrm>
            <a:off x="555969" y="6492586"/>
            <a:ext cx="4648898" cy="1962417"/>
          </a:xfrm>
          <a:custGeom>
            <a:avLst/>
            <a:gdLst/>
            <a:ahLst/>
            <a:cxnLst/>
            <a:rect l="l" t="t" r="r" b="b"/>
            <a:pathLst>
              <a:path w="4648898" h="1962417">
                <a:moveTo>
                  <a:pt x="0" y="0"/>
                </a:moveTo>
                <a:lnTo>
                  <a:pt x="4648898" y="0"/>
                </a:lnTo>
                <a:lnTo>
                  <a:pt x="4648898" y="1962417"/>
                </a:lnTo>
                <a:lnTo>
                  <a:pt x="0" y="1962417"/>
                </a:lnTo>
                <a:lnTo>
                  <a:pt x="0" y="0"/>
                </a:lnTo>
                <a:close/>
              </a:path>
            </a:pathLst>
          </a:custGeom>
          <a:blipFill>
            <a:blip r:embed="rId14"/>
            <a:stretch>
              <a:fillRect/>
            </a:stretch>
          </a:blipFill>
        </p:spPr>
        <p:txBody>
          <a:bodyPr/>
          <a:lstStyle/>
          <a:p>
            <a:endParaRPr lang="en-CA"/>
          </a:p>
        </p:txBody>
      </p:sp>
      <p:sp>
        <p:nvSpPr>
          <p:cNvPr id="10" name="TextBox 10"/>
          <p:cNvSpPr txBox="1"/>
          <p:nvPr/>
        </p:nvSpPr>
        <p:spPr>
          <a:xfrm>
            <a:off x="6559428" y="4951730"/>
            <a:ext cx="11380494" cy="1096010"/>
          </a:xfrm>
          <a:prstGeom prst="rect">
            <a:avLst/>
          </a:prstGeom>
        </p:spPr>
        <p:txBody>
          <a:bodyPr lIns="0" tIns="0" rIns="0" bIns="0" rtlCol="0" anchor="t">
            <a:spAutoFit/>
          </a:bodyPr>
          <a:lstStyle/>
          <a:p>
            <a:pPr algn="r">
              <a:lnSpc>
                <a:spcPts val="5169"/>
              </a:lnSpc>
            </a:pPr>
            <a:r>
              <a:rPr lang="en-US" sz="4699" b="1">
                <a:solidFill>
                  <a:srgbClr val="F7F7F8"/>
                </a:solidFill>
                <a:latin typeface="Breul Grotesk Bold"/>
                <a:ea typeface="Breul Grotesk Bold"/>
                <a:cs typeface="Breul Grotesk Bold"/>
                <a:sym typeface="Breul Grotesk Bold"/>
              </a:rPr>
              <a:t>WEATHER-DRIVEN ATTENDANCE  INSIGHTS</a:t>
            </a:r>
          </a:p>
          <a:p>
            <a:pPr algn="r">
              <a:lnSpc>
                <a:spcPts val="3520"/>
              </a:lnSpc>
            </a:pPr>
            <a:r>
              <a:rPr lang="en-US" sz="3200" b="1">
                <a:solidFill>
                  <a:srgbClr val="FFFFFF"/>
                </a:solidFill>
                <a:latin typeface="Barlow SemiCondensed Bold"/>
                <a:ea typeface="Barlow SemiCondensed Bold"/>
                <a:cs typeface="Barlow SemiCondensed Bold"/>
                <a:sym typeface="Barlow SemiCondensed Bold"/>
              </a:rPr>
              <a:t>ENGAGING THE UNSTOPPABLE</a:t>
            </a:r>
          </a:p>
        </p:txBody>
      </p:sp>
      <p:sp>
        <p:nvSpPr>
          <p:cNvPr id="11" name="TextBox 11"/>
          <p:cNvSpPr txBox="1"/>
          <p:nvPr/>
        </p:nvSpPr>
        <p:spPr>
          <a:xfrm>
            <a:off x="7193297" y="948374"/>
            <a:ext cx="10746625" cy="3712215"/>
          </a:xfrm>
          <a:prstGeom prst="rect">
            <a:avLst/>
          </a:prstGeom>
        </p:spPr>
        <p:txBody>
          <a:bodyPr lIns="0" tIns="0" rIns="0" bIns="0" rtlCol="0" anchor="t">
            <a:spAutoFit/>
          </a:bodyPr>
          <a:lstStyle/>
          <a:p>
            <a:pPr algn="r">
              <a:lnSpc>
                <a:spcPts val="9680"/>
              </a:lnSpc>
            </a:pPr>
            <a:r>
              <a:rPr lang="en-US" sz="8800" b="1">
                <a:solidFill>
                  <a:srgbClr val="FFFFFF"/>
                </a:solidFill>
                <a:latin typeface="Barlow SemiCondensed Bold"/>
                <a:ea typeface="Barlow SemiCondensed Bold"/>
                <a:cs typeface="Barlow SemiCondensed Bold"/>
                <a:sym typeface="Barlow SemiCondensed Bold"/>
              </a:rPr>
              <a:t>REWARDING </a:t>
            </a:r>
          </a:p>
          <a:p>
            <a:pPr algn="r">
              <a:lnSpc>
                <a:spcPts val="9680"/>
              </a:lnSpc>
            </a:pPr>
            <a:r>
              <a:rPr lang="en-US" sz="8800" b="1">
                <a:solidFill>
                  <a:srgbClr val="FFFFFF"/>
                </a:solidFill>
                <a:latin typeface="Barlow SemiCondensed Bold"/>
                <a:ea typeface="Barlow SemiCondensed Bold"/>
                <a:cs typeface="Barlow SemiCondensed Bold"/>
                <a:sym typeface="Barlow SemiCondensed Bold"/>
              </a:rPr>
              <a:t>TORONTO FC’S </a:t>
            </a:r>
          </a:p>
          <a:p>
            <a:pPr algn="r">
              <a:lnSpc>
                <a:spcPts val="9680"/>
              </a:lnSpc>
            </a:pPr>
            <a:r>
              <a:rPr lang="en-US" sz="8800" b="1">
                <a:solidFill>
                  <a:srgbClr val="FFFFFF"/>
                </a:solidFill>
                <a:latin typeface="Barlow SemiCondensed Bold"/>
                <a:ea typeface="Barlow SemiCondensed Bold"/>
                <a:cs typeface="Barlow SemiCondensed Bold"/>
                <a:sym typeface="Barlow SemiCondensed Bold"/>
              </a:rPr>
              <a:t>MOST LOYAL FANS</a:t>
            </a:r>
          </a:p>
        </p:txBody>
      </p:sp>
      <p:sp>
        <p:nvSpPr>
          <p:cNvPr id="12" name="TextBox 12"/>
          <p:cNvSpPr txBox="1"/>
          <p:nvPr/>
        </p:nvSpPr>
        <p:spPr>
          <a:xfrm>
            <a:off x="555969" y="8757844"/>
            <a:ext cx="8185126" cy="450215"/>
          </a:xfrm>
          <a:prstGeom prst="rect">
            <a:avLst/>
          </a:prstGeom>
        </p:spPr>
        <p:txBody>
          <a:bodyPr lIns="0" tIns="0" rIns="0" bIns="0" rtlCol="0" anchor="t">
            <a:spAutoFit/>
          </a:bodyPr>
          <a:lstStyle/>
          <a:p>
            <a:pPr algn="l">
              <a:lnSpc>
                <a:spcPts val="3520"/>
              </a:lnSpc>
            </a:pPr>
            <a:r>
              <a:rPr lang="en-US" sz="3200" b="1" dirty="0">
                <a:solidFill>
                  <a:srgbClr val="FFFFFF"/>
                </a:solidFill>
                <a:latin typeface="Barlow SemiCondensed Bold"/>
                <a:ea typeface="Barlow SemiCondensed Bold"/>
                <a:cs typeface="Barlow SemiCondensed Bold"/>
                <a:sym typeface="Barlow SemiCondensed Bold"/>
              </a:rPr>
              <a:t>WEEK 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sp>
        <p:nvSpPr>
          <p:cNvPr id="2" name="Freeform 2"/>
          <p:cNvSpPr/>
          <p:nvPr/>
        </p:nvSpPr>
        <p:spPr>
          <a:xfrm flipV="1">
            <a:off x="-126980" y="-4299035"/>
            <a:ext cx="18414980" cy="10345871"/>
          </a:xfrm>
          <a:custGeom>
            <a:avLst/>
            <a:gdLst/>
            <a:ahLst/>
            <a:cxnLst/>
            <a:rect l="l" t="t" r="r" b="b"/>
            <a:pathLst>
              <a:path w="18414980" h="10345871">
                <a:moveTo>
                  <a:pt x="0" y="10345870"/>
                </a:moveTo>
                <a:lnTo>
                  <a:pt x="18414980" y="10345870"/>
                </a:lnTo>
                <a:lnTo>
                  <a:pt x="18414980" y="0"/>
                </a:lnTo>
                <a:lnTo>
                  <a:pt x="0" y="0"/>
                </a:lnTo>
                <a:lnTo>
                  <a:pt x="0" y="1034587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p:cNvSpPr/>
          <p:nvPr/>
        </p:nvSpPr>
        <p:spPr>
          <a:xfrm rot="5400000">
            <a:off x="-366446" y="-442895"/>
            <a:ext cx="4683060" cy="4683060"/>
          </a:xfrm>
          <a:custGeom>
            <a:avLst/>
            <a:gdLst/>
            <a:ahLst/>
            <a:cxnLst/>
            <a:rect l="l" t="t" r="r" b="b"/>
            <a:pathLst>
              <a:path w="4683060" h="4683060">
                <a:moveTo>
                  <a:pt x="0" y="0"/>
                </a:moveTo>
                <a:lnTo>
                  <a:pt x="4683060" y="0"/>
                </a:lnTo>
                <a:lnTo>
                  <a:pt x="4683060" y="4683060"/>
                </a:lnTo>
                <a:lnTo>
                  <a:pt x="0" y="4683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p:cNvSpPr/>
          <p:nvPr/>
        </p:nvSpPr>
        <p:spPr>
          <a:xfrm>
            <a:off x="13590683" y="202204"/>
            <a:ext cx="5527603" cy="5527603"/>
          </a:xfrm>
          <a:custGeom>
            <a:avLst/>
            <a:gdLst/>
            <a:ahLst/>
            <a:cxnLst/>
            <a:rect l="l" t="t" r="r" b="b"/>
            <a:pathLst>
              <a:path w="5527603" h="5527603">
                <a:moveTo>
                  <a:pt x="0" y="0"/>
                </a:moveTo>
                <a:lnTo>
                  <a:pt x="5527603" y="0"/>
                </a:lnTo>
                <a:lnTo>
                  <a:pt x="5527603" y="5527603"/>
                </a:lnTo>
                <a:lnTo>
                  <a:pt x="0" y="55276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grpSp>
        <p:nvGrpSpPr>
          <p:cNvPr id="6" name="Group 6"/>
          <p:cNvGrpSpPr/>
          <p:nvPr/>
        </p:nvGrpSpPr>
        <p:grpSpPr>
          <a:xfrm>
            <a:off x="682028" y="2957738"/>
            <a:ext cx="3806509" cy="6945238"/>
            <a:chOff x="0" y="0"/>
            <a:chExt cx="1366529" cy="1558079"/>
          </a:xfrm>
        </p:grpSpPr>
        <p:sp>
          <p:nvSpPr>
            <p:cNvPr id="7" name="Freeform 7"/>
            <p:cNvSpPr/>
            <p:nvPr/>
          </p:nvSpPr>
          <p:spPr>
            <a:xfrm>
              <a:off x="0" y="0"/>
              <a:ext cx="1366529" cy="1558079"/>
            </a:xfrm>
            <a:custGeom>
              <a:avLst/>
              <a:gdLst/>
              <a:ahLst/>
              <a:cxnLst/>
              <a:rect l="l" t="t" r="r" b="b"/>
              <a:pathLst>
                <a:path w="1366529" h="1558079">
                  <a:moveTo>
                    <a:pt x="0" y="0"/>
                  </a:moveTo>
                  <a:lnTo>
                    <a:pt x="1366529" y="0"/>
                  </a:lnTo>
                  <a:lnTo>
                    <a:pt x="1366529" y="1558079"/>
                  </a:lnTo>
                  <a:lnTo>
                    <a:pt x="0" y="1558079"/>
                  </a:lnTo>
                  <a:close/>
                </a:path>
              </a:pathLst>
            </a:custGeom>
            <a:solidFill>
              <a:srgbClr val="DFE5E9"/>
            </a:solidFill>
          </p:spPr>
          <p:txBody>
            <a:bodyPr/>
            <a:lstStyle/>
            <a:p>
              <a:endParaRPr lang="en-CA"/>
            </a:p>
          </p:txBody>
        </p:sp>
        <p:sp>
          <p:nvSpPr>
            <p:cNvPr id="8" name="TextBox 8"/>
            <p:cNvSpPr txBox="1"/>
            <p:nvPr/>
          </p:nvSpPr>
          <p:spPr>
            <a:xfrm>
              <a:off x="0" y="-38100"/>
              <a:ext cx="1366529" cy="1596179"/>
            </a:xfrm>
            <a:prstGeom prst="rect">
              <a:avLst/>
            </a:prstGeom>
          </p:spPr>
          <p:txBody>
            <a:bodyPr lIns="37269" tIns="37269" rIns="37269" bIns="37269" rtlCol="0" anchor="ctr"/>
            <a:lstStyle/>
            <a:p>
              <a:pPr algn="ctr">
                <a:lnSpc>
                  <a:spcPts val="2660"/>
                </a:lnSpc>
                <a:spcBef>
                  <a:spcPct val="0"/>
                </a:spcBef>
              </a:pPr>
              <a:endParaRPr/>
            </a:p>
          </p:txBody>
        </p:sp>
      </p:grpSp>
      <p:sp>
        <p:nvSpPr>
          <p:cNvPr id="9" name="AutoShape 9"/>
          <p:cNvSpPr/>
          <p:nvPr/>
        </p:nvSpPr>
        <p:spPr>
          <a:xfrm>
            <a:off x="682028" y="9944100"/>
            <a:ext cx="3806509" cy="0"/>
          </a:xfrm>
          <a:prstGeom prst="line">
            <a:avLst/>
          </a:prstGeom>
          <a:ln w="38100" cap="flat">
            <a:solidFill>
              <a:srgbClr val="AF1C48"/>
            </a:solidFill>
            <a:prstDash val="solid"/>
            <a:headEnd type="none" w="sm" len="sm"/>
            <a:tailEnd type="none" w="sm" len="sm"/>
          </a:ln>
        </p:spPr>
        <p:txBody>
          <a:bodyPr/>
          <a:lstStyle/>
          <a:p>
            <a:endParaRPr lang="en-CA"/>
          </a:p>
        </p:txBody>
      </p:sp>
      <p:grpSp>
        <p:nvGrpSpPr>
          <p:cNvPr id="38" name="Group 37">
            <a:extLst>
              <a:ext uri="{FF2B5EF4-FFF2-40B4-BE49-F238E27FC236}">
                <a16:creationId xmlns:a16="http://schemas.microsoft.com/office/drawing/2014/main" id="{5EB5712E-F8D0-7D49-1F4A-5866E13F3B13}"/>
              </a:ext>
            </a:extLst>
          </p:cNvPr>
          <p:cNvGrpSpPr/>
          <p:nvPr/>
        </p:nvGrpSpPr>
        <p:grpSpPr>
          <a:xfrm>
            <a:off x="9291964" y="2408280"/>
            <a:ext cx="3924340" cy="7471281"/>
            <a:chOff x="8849203" y="2472819"/>
            <a:chExt cx="3924340" cy="7471281"/>
          </a:xfrm>
        </p:grpSpPr>
        <p:grpSp>
          <p:nvGrpSpPr>
            <p:cNvPr id="16" name="Group 16"/>
            <p:cNvGrpSpPr/>
            <p:nvPr/>
          </p:nvGrpSpPr>
          <p:grpSpPr>
            <a:xfrm>
              <a:off x="8849203" y="2986385"/>
              <a:ext cx="3924340" cy="6916590"/>
              <a:chOff x="-13821" y="-42945"/>
              <a:chExt cx="1380350" cy="1622623"/>
            </a:xfrm>
          </p:grpSpPr>
          <p:sp>
            <p:nvSpPr>
              <p:cNvPr id="17" name="Freeform 17"/>
              <p:cNvSpPr/>
              <p:nvPr/>
            </p:nvSpPr>
            <p:spPr>
              <a:xfrm>
                <a:off x="-13821" y="-42945"/>
                <a:ext cx="1366529" cy="1622623"/>
              </a:xfrm>
              <a:custGeom>
                <a:avLst/>
                <a:gdLst/>
                <a:ahLst/>
                <a:cxnLst/>
                <a:rect l="l" t="t" r="r" b="b"/>
                <a:pathLst>
                  <a:path w="1366529" h="1558079">
                    <a:moveTo>
                      <a:pt x="0" y="0"/>
                    </a:moveTo>
                    <a:lnTo>
                      <a:pt x="1366529" y="0"/>
                    </a:lnTo>
                    <a:lnTo>
                      <a:pt x="1366529" y="1558079"/>
                    </a:lnTo>
                    <a:lnTo>
                      <a:pt x="0" y="1558079"/>
                    </a:lnTo>
                    <a:close/>
                  </a:path>
                </a:pathLst>
              </a:custGeom>
              <a:solidFill>
                <a:srgbClr val="DFE5E9"/>
              </a:solidFill>
            </p:spPr>
            <p:txBody>
              <a:bodyPr/>
              <a:lstStyle/>
              <a:p>
                <a:endParaRPr lang="en-CA"/>
              </a:p>
            </p:txBody>
          </p:sp>
          <p:sp>
            <p:nvSpPr>
              <p:cNvPr id="18" name="TextBox 18"/>
              <p:cNvSpPr txBox="1"/>
              <p:nvPr/>
            </p:nvSpPr>
            <p:spPr>
              <a:xfrm>
                <a:off x="0" y="-38100"/>
                <a:ext cx="1366529" cy="1596179"/>
              </a:xfrm>
              <a:prstGeom prst="rect">
                <a:avLst/>
              </a:prstGeom>
            </p:spPr>
            <p:txBody>
              <a:bodyPr lIns="50800" tIns="50800" rIns="50800" bIns="50800" rtlCol="0" anchor="ctr"/>
              <a:lstStyle/>
              <a:p>
                <a:pPr algn="ctr">
                  <a:lnSpc>
                    <a:spcPts val="2660"/>
                  </a:lnSpc>
                  <a:spcBef>
                    <a:spcPct val="0"/>
                  </a:spcBef>
                </a:pPr>
                <a:endParaRPr/>
              </a:p>
            </p:txBody>
          </p:sp>
        </p:grpSp>
        <p:sp>
          <p:nvSpPr>
            <p:cNvPr id="19" name="AutoShape 19"/>
            <p:cNvSpPr/>
            <p:nvPr/>
          </p:nvSpPr>
          <p:spPr>
            <a:xfrm>
              <a:off x="8849203" y="9944100"/>
              <a:ext cx="3885047" cy="0"/>
            </a:xfrm>
            <a:prstGeom prst="line">
              <a:avLst/>
            </a:prstGeom>
            <a:ln w="46586" cap="flat">
              <a:solidFill>
                <a:srgbClr val="AF1C48"/>
              </a:solidFill>
              <a:prstDash val="solid"/>
              <a:headEnd type="none" w="sm" len="sm"/>
              <a:tailEnd type="none" w="sm" len="sm"/>
            </a:ln>
          </p:spPr>
          <p:txBody>
            <a:bodyPr/>
            <a:lstStyle/>
            <a:p>
              <a:endParaRPr lang="en-CA"/>
            </a:p>
          </p:txBody>
        </p:sp>
        <p:sp>
          <p:nvSpPr>
            <p:cNvPr id="20" name="TextBox 20"/>
            <p:cNvSpPr txBox="1"/>
            <p:nvPr/>
          </p:nvSpPr>
          <p:spPr>
            <a:xfrm>
              <a:off x="8855060" y="2472819"/>
              <a:ext cx="3700821" cy="424888"/>
            </a:xfrm>
            <a:prstGeom prst="rect">
              <a:avLst/>
            </a:prstGeom>
          </p:spPr>
          <p:txBody>
            <a:bodyPr wrap="square" lIns="0" tIns="0" rIns="0" bIns="0" rtlCol="0" anchor="t">
              <a:spAutoFit/>
            </a:bodyPr>
            <a:lstStyle/>
            <a:p>
              <a:pPr algn="l">
                <a:lnSpc>
                  <a:spcPts val="2341"/>
                </a:lnSpc>
              </a:pPr>
              <a:r>
                <a:rPr lang="en-US" sz="2800" b="1" dirty="0">
                  <a:solidFill>
                    <a:schemeClr val="bg1">
                      <a:lumMod val="85000"/>
                    </a:schemeClr>
                  </a:solidFill>
                  <a:latin typeface="Barlow SemiCondensed Bold"/>
                  <a:sym typeface="Barlow SemiCondensed Bold"/>
                </a:rPr>
                <a:t>DEFINED</a:t>
              </a:r>
              <a:r>
                <a:rPr lang="en-US" sz="2054" b="1" dirty="0">
                  <a:solidFill>
                    <a:srgbClr val="030724"/>
                  </a:solidFill>
                  <a:latin typeface="Barlow SemiCondensed Bold"/>
                  <a:ea typeface="Barlow SemiCondensed Bold"/>
                  <a:cs typeface="Barlow SemiCondensed Bold"/>
                  <a:sym typeface="Barlow SemiCondensed Bold"/>
                </a:rPr>
                <a:t> </a:t>
              </a:r>
              <a:r>
                <a:rPr lang="en-US" sz="2800" b="1" dirty="0">
                  <a:solidFill>
                    <a:schemeClr val="bg1">
                      <a:lumMod val="85000"/>
                    </a:schemeClr>
                  </a:solidFill>
                  <a:latin typeface="Barlow SemiCondensed Bold"/>
                  <a:sym typeface="Barlow SemiCondensed Bold"/>
                </a:rPr>
                <a:t>OBJECTIVE</a:t>
              </a:r>
            </a:p>
          </p:txBody>
        </p:sp>
        <p:sp>
          <p:nvSpPr>
            <p:cNvPr id="21" name="TextBox 21"/>
            <p:cNvSpPr txBox="1"/>
            <p:nvPr/>
          </p:nvSpPr>
          <p:spPr>
            <a:xfrm>
              <a:off x="9099280" y="5679084"/>
              <a:ext cx="3212379" cy="3016210"/>
            </a:xfrm>
            <a:prstGeom prst="rect">
              <a:avLst/>
            </a:prstGeom>
          </p:spPr>
          <p:txBody>
            <a:bodyPr wrap="square" lIns="0" tIns="0" rIns="0" bIns="0" rtlCol="0" anchor="t">
              <a:spAutoFit/>
            </a:bodyPr>
            <a:lstStyle>
              <a:defPPr>
                <a:defRPr lang="en-US"/>
              </a:defPPr>
              <a:lvl2pPr marL="285106" lvl="1" indent="-142553">
                <a:buFont typeface="Arial"/>
                <a:buChar char="•"/>
                <a:defRPr sz="2800">
                  <a:solidFill>
                    <a:srgbClr val="030724">
                      <a:alpha val="80000"/>
                    </a:srgbClr>
                  </a:solidFill>
                  <a:latin typeface="Barlow"/>
                  <a:ea typeface="Barlow"/>
                  <a:cs typeface="Barlow"/>
                </a:defRPr>
              </a:lvl2pPr>
            </a:lstStyle>
            <a:p>
              <a:pPr lvl="1"/>
              <a:r>
                <a:rPr lang="en-US" dirty="0">
                  <a:sym typeface="Barlow"/>
                </a:rPr>
                <a:t>Clear goal enables focused development</a:t>
              </a:r>
            </a:p>
            <a:p>
              <a:pPr marL="142553" lvl="1" indent="0">
                <a:buNone/>
              </a:pPr>
              <a:endParaRPr lang="en-US" dirty="0">
                <a:sym typeface="Barlow"/>
              </a:endParaRPr>
            </a:p>
            <a:p>
              <a:pPr lvl="1"/>
              <a:r>
                <a:rPr lang="en-US" dirty="0">
                  <a:sym typeface="Barlow"/>
                </a:rPr>
                <a:t>Measurable outcomes for evaluation</a:t>
              </a:r>
            </a:p>
          </p:txBody>
        </p:sp>
        <p:sp>
          <p:nvSpPr>
            <p:cNvPr id="27" name="Freeform 27"/>
            <p:cNvSpPr/>
            <p:nvPr/>
          </p:nvSpPr>
          <p:spPr>
            <a:xfrm>
              <a:off x="9152831" y="3229392"/>
              <a:ext cx="3343970" cy="2313035"/>
            </a:xfrm>
            <a:custGeom>
              <a:avLst/>
              <a:gdLst/>
              <a:ahLst/>
              <a:cxnLst/>
              <a:rect l="l" t="t" r="r" b="b"/>
              <a:pathLst>
                <a:path w="3139939" h="2091984">
                  <a:moveTo>
                    <a:pt x="0" y="0"/>
                  </a:moveTo>
                  <a:lnTo>
                    <a:pt x="3139939" y="0"/>
                  </a:lnTo>
                  <a:lnTo>
                    <a:pt x="3139939" y="2091985"/>
                  </a:lnTo>
                  <a:lnTo>
                    <a:pt x="0" y="2091985"/>
                  </a:lnTo>
                  <a:lnTo>
                    <a:pt x="0" y="0"/>
                  </a:lnTo>
                  <a:close/>
                </a:path>
              </a:pathLst>
            </a:custGeom>
            <a:blipFill>
              <a:blip r:embed="rId9"/>
              <a:stretch>
                <a:fillRect/>
              </a:stretch>
            </a:blipFill>
          </p:spPr>
          <p:txBody>
            <a:bodyPr/>
            <a:lstStyle/>
            <a:p>
              <a:endParaRPr lang="en-CA"/>
            </a:p>
          </p:txBody>
        </p:sp>
      </p:grpSp>
      <p:sp>
        <p:nvSpPr>
          <p:cNvPr id="29" name="TextBox 29"/>
          <p:cNvSpPr txBox="1"/>
          <p:nvPr/>
        </p:nvSpPr>
        <p:spPr>
          <a:xfrm>
            <a:off x="1028700" y="1066800"/>
            <a:ext cx="15940023" cy="1054989"/>
          </a:xfrm>
          <a:prstGeom prst="rect">
            <a:avLst/>
          </a:prstGeom>
        </p:spPr>
        <p:txBody>
          <a:bodyPr lIns="0" tIns="0" rIns="0" bIns="0" rtlCol="0" anchor="t">
            <a:spAutoFit/>
          </a:bodyPr>
          <a:lstStyle/>
          <a:p>
            <a:pPr algn="ctr">
              <a:lnSpc>
                <a:spcPts val="8208"/>
              </a:lnSpc>
            </a:pPr>
            <a:r>
              <a:rPr lang="en-US" sz="7200" b="1" dirty="0">
                <a:solidFill>
                  <a:srgbClr val="FFFFFF"/>
                </a:solidFill>
                <a:latin typeface="Barlow SemiCondensed Bold"/>
                <a:ea typeface="Barlow SemiCondensed Bold"/>
                <a:cs typeface="Barlow SemiCondensed Bold"/>
                <a:sym typeface="Barlow SemiCondensed Bold"/>
              </a:rPr>
              <a:t>feasibility rationale</a:t>
            </a:r>
          </a:p>
        </p:txBody>
      </p:sp>
      <p:sp>
        <p:nvSpPr>
          <p:cNvPr id="30" name="TextBox 30"/>
          <p:cNvSpPr txBox="1"/>
          <p:nvPr/>
        </p:nvSpPr>
        <p:spPr>
          <a:xfrm>
            <a:off x="711176" y="2483124"/>
            <a:ext cx="3753679" cy="294953"/>
          </a:xfrm>
          <a:prstGeom prst="rect">
            <a:avLst/>
          </a:prstGeom>
        </p:spPr>
        <p:txBody>
          <a:bodyPr wrap="square" lIns="0" tIns="0" rIns="0" bIns="0" rtlCol="0" anchor="t">
            <a:spAutoFit/>
          </a:bodyPr>
          <a:lstStyle/>
          <a:p>
            <a:pPr algn="l">
              <a:lnSpc>
                <a:spcPts val="2341"/>
              </a:lnSpc>
            </a:pPr>
            <a:r>
              <a:rPr lang="en-US" sz="2800" b="1" dirty="0">
                <a:solidFill>
                  <a:schemeClr val="bg1">
                    <a:lumMod val="85000"/>
                  </a:schemeClr>
                </a:solidFill>
                <a:latin typeface="Barlow SemiCondensed Bold"/>
                <a:ea typeface="Barlow SemiCondensed Bold"/>
                <a:cs typeface="Barlow SemiCondensed Bold"/>
                <a:sym typeface="Barlow SemiCondensed Bold"/>
              </a:rPr>
              <a:t>DATA AVAILABILITY</a:t>
            </a:r>
          </a:p>
        </p:txBody>
      </p:sp>
      <p:sp>
        <p:nvSpPr>
          <p:cNvPr id="31" name="TextBox 31"/>
          <p:cNvSpPr txBox="1"/>
          <p:nvPr/>
        </p:nvSpPr>
        <p:spPr>
          <a:xfrm>
            <a:off x="948260" y="5659665"/>
            <a:ext cx="3274043" cy="3447098"/>
          </a:xfrm>
          <a:prstGeom prst="rect">
            <a:avLst/>
          </a:prstGeom>
        </p:spPr>
        <p:txBody>
          <a:bodyPr wrap="square" lIns="0" tIns="0" rIns="0" bIns="0" rtlCol="0" anchor="t">
            <a:spAutoFit/>
          </a:bodyPr>
          <a:lstStyle/>
          <a:p>
            <a:pPr marL="285106" lvl="1" indent="-142553" algn="l">
              <a:buFont typeface="Arial"/>
              <a:buChar char="•"/>
            </a:pPr>
            <a:r>
              <a:rPr lang="en-US" sz="2800" dirty="0">
                <a:solidFill>
                  <a:srgbClr val="030724">
                    <a:alpha val="80000"/>
                  </a:srgbClr>
                </a:solidFill>
                <a:latin typeface="Barlow"/>
                <a:ea typeface="Barlow"/>
                <a:cs typeface="Barlow"/>
                <a:sym typeface="Barlow"/>
              </a:rPr>
              <a:t>Weather records accessible from reliable sources</a:t>
            </a:r>
          </a:p>
          <a:p>
            <a:pPr marL="142553" lvl="1" algn="l"/>
            <a:endParaRPr lang="en-US" sz="2800" dirty="0">
              <a:solidFill>
                <a:srgbClr val="030724">
                  <a:alpha val="80000"/>
                </a:srgbClr>
              </a:solidFill>
              <a:latin typeface="Barlow"/>
              <a:ea typeface="Barlow"/>
              <a:cs typeface="Barlow"/>
              <a:sym typeface="Barlow"/>
            </a:endParaRPr>
          </a:p>
          <a:p>
            <a:pPr marL="285106" lvl="1" indent="-142553" algn="l">
              <a:buFont typeface="Arial"/>
              <a:buChar char="•"/>
            </a:pPr>
            <a:r>
              <a:rPr lang="en-US" sz="2800" dirty="0">
                <a:solidFill>
                  <a:srgbClr val="030724">
                    <a:alpha val="80000"/>
                  </a:srgbClr>
                </a:solidFill>
                <a:latin typeface="Barlow"/>
                <a:ea typeface="Barlow"/>
                <a:cs typeface="Barlow"/>
                <a:sym typeface="Barlow"/>
              </a:rPr>
              <a:t>Comprehensive attendance data maintained by Toronto FC</a:t>
            </a:r>
          </a:p>
        </p:txBody>
      </p:sp>
      <p:grpSp>
        <p:nvGrpSpPr>
          <p:cNvPr id="39" name="Group 38">
            <a:extLst>
              <a:ext uri="{FF2B5EF4-FFF2-40B4-BE49-F238E27FC236}">
                <a16:creationId xmlns:a16="http://schemas.microsoft.com/office/drawing/2014/main" id="{D3FDF8F3-7FE9-2CFA-52BF-B012062E9F01}"/>
              </a:ext>
            </a:extLst>
          </p:cNvPr>
          <p:cNvGrpSpPr/>
          <p:nvPr/>
        </p:nvGrpSpPr>
        <p:grpSpPr>
          <a:xfrm>
            <a:off x="1012970" y="-3367650"/>
            <a:ext cx="15742668" cy="13311750"/>
            <a:chOff x="971706" y="-3367650"/>
            <a:chExt cx="15742668" cy="13311750"/>
          </a:xfrm>
        </p:grpSpPr>
        <p:sp>
          <p:nvSpPr>
            <p:cNvPr id="3" name="Freeform 3"/>
            <p:cNvSpPr/>
            <p:nvPr/>
          </p:nvSpPr>
          <p:spPr>
            <a:xfrm>
              <a:off x="971706" y="-3367650"/>
              <a:ext cx="15742668" cy="8744107"/>
            </a:xfrm>
            <a:custGeom>
              <a:avLst/>
              <a:gdLst/>
              <a:ahLst/>
              <a:cxnLst/>
              <a:rect l="l" t="t" r="r" b="b"/>
              <a:pathLst>
                <a:path w="15742668" h="8744107">
                  <a:moveTo>
                    <a:pt x="0" y="0"/>
                  </a:moveTo>
                  <a:lnTo>
                    <a:pt x="15742668" y="0"/>
                  </a:lnTo>
                  <a:lnTo>
                    <a:pt x="15742668" y="8744106"/>
                  </a:lnTo>
                  <a:lnTo>
                    <a:pt x="0" y="8744106"/>
                  </a:lnTo>
                  <a:lnTo>
                    <a:pt x="0" y="0"/>
                  </a:lnTo>
                  <a:close/>
                </a:path>
              </a:pathLst>
            </a:custGeom>
            <a:blipFill>
              <a:blip r:embed="rId10">
                <a:alphaModFix amt="16000"/>
              </a:blip>
              <a:stretch>
                <a:fillRect t="-35065" b="-39121"/>
              </a:stretch>
            </a:blipFill>
          </p:spPr>
          <p:txBody>
            <a:bodyPr/>
            <a:lstStyle/>
            <a:p>
              <a:endParaRPr lang="en-CA" dirty="0"/>
            </a:p>
          </p:txBody>
        </p:sp>
        <p:grpSp>
          <p:nvGrpSpPr>
            <p:cNvPr id="10" name="Group 10"/>
            <p:cNvGrpSpPr/>
            <p:nvPr/>
          </p:nvGrpSpPr>
          <p:grpSpPr>
            <a:xfrm>
              <a:off x="4783812" y="2790156"/>
              <a:ext cx="3975697" cy="7020751"/>
              <a:chOff x="0" y="-38100"/>
              <a:chExt cx="1427267" cy="1596179"/>
            </a:xfrm>
          </p:grpSpPr>
          <p:sp>
            <p:nvSpPr>
              <p:cNvPr id="11" name="Freeform 11"/>
              <p:cNvSpPr/>
              <p:nvPr/>
            </p:nvSpPr>
            <p:spPr>
              <a:xfrm>
                <a:off x="60738" y="0"/>
                <a:ext cx="1366529" cy="1558079"/>
              </a:xfrm>
              <a:custGeom>
                <a:avLst/>
                <a:gdLst/>
                <a:ahLst/>
                <a:cxnLst/>
                <a:rect l="l" t="t" r="r" b="b"/>
                <a:pathLst>
                  <a:path w="1366529" h="1558079">
                    <a:moveTo>
                      <a:pt x="0" y="0"/>
                    </a:moveTo>
                    <a:lnTo>
                      <a:pt x="1366529" y="0"/>
                    </a:lnTo>
                    <a:lnTo>
                      <a:pt x="1366529" y="1558079"/>
                    </a:lnTo>
                    <a:lnTo>
                      <a:pt x="0" y="1558079"/>
                    </a:lnTo>
                    <a:close/>
                  </a:path>
                </a:pathLst>
              </a:custGeom>
              <a:solidFill>
                <a:srgbClr val="DFE5E9"/>
              </a:solidFill>
            </p:spPr>
            <p:txBody>
              <a:bodyPr/>
              <a:lstStyle/>
              <a:p>
                <a:endParaRPr lang="en-CA"/>
              </a:p>
            </p:txBody>
          </p:sp>
          <p:sp>
            <p:nvSpPr>
              <p:cNvPr id="12" name="TextBox 12"/>
              <p:cNvSpPr txBox="1"/>
              <p:nvPr/>
            </p:nvSpPr>
            <p:spPr>
              <a:xfrm>
                <a:off x="0" y="-38100"/>
                <a:ext cx="1366529" cy="1596179"/>
              </a:xfrm>
              <a:prstGeom prst="rect">
                <a:avLst/>
              </a:prstGeom>
            </p:spPr>
            <p:txBody>
              <a:bodyPr lIns="37269" tIns="37269" rIns="37269" bIns="37269" rtlCol="0" anchor="ctr"/>
              <a:lstStyle/>
              <a:p>
                <a:pPr algn="ctr">
                  <a:lnSpc>
                    <a:spcPts val="2660"/>
                  </a:lnSpc>
                  <a:spcBef>
                    <a:spcPct val="0"/>
                  </a:spcBef>
                </a:pPr>
                <a:endParaRPr/>
              </a:p>
            </p:txBody>
          </p:sp>
        </p:grpSp>
        <p:sp>
          <p:nvSpPr>
            <p:cNvPr id="13" name="AutoShape 13"/>
            <p:cNvSpPr/>
            <p:nvPr/>
          </p:nvSpPr>
          <p:spPr>
            <a:xfrm>
              <a:off x="4897079" y="9944100"/>
              <a:ext cx="3865921" cy="0"/>
            </a:xfrm>
            <a:prstGeom prst="line">
              <a:avLst/>
            </a:prstGeom>
            <a:ln w="38100" cap="flat">
              <a:solidFill>
                <a:srgbClr val="AF1C48"/>
              </a:solidFill>
              <a:prstDash val="solid"/>
              <a:headEnd type="none" w="sm" len="sm"/>
              <a:tailEnd type="none" w="sm" len="sm"/>
            </a:ln>
          </p:spPr>
          <p:txBody>
            <a:bodyPr/>
            <a:lstStyle/>
            <a:p>
              <a:endParaRPr lang="en-CA"/>
            </a:p>
          </p:txBody>
        </p:sp>
        <p:sp>
          <p:nvSpPr>
            <p:cNvPr id="26" name="Freeform 26"/>
            <p:cNvSpPr/>
            <p:nvPr/>
          </p:nvSpPr>
          <p:spPr>
            <a:xfrm>
              <a:off x="5218903" y="3191298"/>
              <a:ext cx="3309648" cy="2281215"/>
            </a:xfrm>
            <a:custGeom>
              <a:avLst/>
              <a:gdLst/>
              <a:ahLst/>
              <a:cxnLst/>
              <a:rect l="l" t="t" r="r" b="b"/>
              <a:pathLst>
                <a:path w="3146031" h="2168172">
                  <a:moveTo>
                    <a:pt x="0" y="0"/>
                  </a:moveTo>
                  <a:lnTo>
                    <a:pt x="3146031" y="0"/>
                  </a:lnTo>
                  <a:lnTo>
                    <a:pt x="3146031" y="2168173"/>
                  </a:lnTo>
                  <a:lnTo>
                    <a:pt x="0" y="2168173"/>
                  </a:lnTo>
                  <a:lnTo>
                    <a:pt x="0" y="0"/>
                  </a:lnTo>
                  <a:close/>
                </a:path>
              </a:pathLst>
            </a:custGeom>
            <a:blipFill>
              <a:blip r:embed="rId11"/>
              <a:stretch>
                <a:fillRect l="-11743" t="-6258" r="-7089"/>
              </a:stretch>
            </a:blipFill>
          </p:spPr>
          <p:txBody>
            <a:bodyPr/>
            <a:lstStyle/>
            <a:p>
              <a:endParaRPr lang="en-CA"/>
            </a:p>
          </p:txBody>
        </p:sp>
        <p:sp>
          <p:nvSpPr>
            <p:cNvPr id="32" name="TextBox 32"/>
            <p:cNvSpPr txBox="1"/>
            <p:nvPr/>
          </p:nvSpPr>
          <p:spPr>
            <a:xfrm>
              <a:off x="4972757" y="2453430"/>
              <a:ext cx="3923005" cy="294953"/>
            </a:xfrm>
            <a:prstGeom prst="rect">
              <a:avLst/>
            </a:prstGeom>
          </p:spPr>
          <p:txBody>
            <a:bodyPr wrap="square" lIns="0" tIns="0" rIns="0" bIns="0" rtlCol="0" anchor="t">
              <a:spAutoFit/>
            </a:bodyPr>
            <a:lstStyle>
              <a:defPPr>
                <a:defRPr lang="en-US"/>
              </a:defPPr>
              <a:lvl1pPr>
                <a:lnSpc>
                  <a:spcPts val="2341"/>
                </a:lnSpc>
                <a:defRPr sz="2800" b="1">
                  <a:solidFill>
                    <a:schemeClr val="bg1">
                      <a:lumMod val="85000"/>
                    </a:schemeClr>
                  </a:solidFill>
                  <a:latin typeface="Barlow SemiCondensed Bold"/>
                  <a:ea typeface="Barlow SemiCondensed Bold"/>
                  <a:cs typeface="Barlow SemiCondensed Bold"/>
                </a:defRPr>
              </a:lvl1pPr>
            </a:lstStyle>
            <a:p>
              <a:r>
                <a:rPr lang="en-US" dirty="0">
                  <a:sym typeface="Barlow SemiCondensed Bold"/>
                </a:rPr>
                <a:t>TECHNICAL CAPABILITY</a:t>
              </a:r>
            </a:p>
          </p:txBody>
        </p:sp>
        <p:sp>
          <p:nvSpPr>
            <p:cNvPr id="33" name="TextBox 33"/>
            <p:cNvSpPr txBox="1"/>
            <p:nvPr/>
          </p:nvSpPr>
          <p:spPr>
            <a:xfrm>
              <a:off x="5196455" y="5547492"/>
              <a:ext cx="3147439" cy="4154984"/>
            </a:xfrm>
            <a:prstGeom prst="rect">
              <a:avLst/>
            </a:prstGeom>
          </p:spPr>
          <p:txBody>
            <a:bodyPr wrap="square" lIns="0" tIns="0" rIns="0" bIns="0" rtlCol="0" anchor="t">
              <a:spAutoFit/>
            </a:bodyPr>
            <a:lstStyle>
              <a:defPPr>
                <a:defRPr lang="en-US"/>
              </a:defPPr>
              <a:lvl2pPr marL="285106" lvl="1" indent="-142553">
                <a:buFont typeface="Arial"/>
                <a:buChar char="•"/>
                <a:defRPr sz="2800">
                  <a:solidFill>
                    <a:srgbClr val="030724">
                      <a:alpha val="80000"/>
                    </a:srgbClr>
                  </a:solidFill>
                  <a:latin typeface="Barlow"/>
                  <a:ea typeface="Barlow"/>
                  <a:cs typeface="Barlow"/>
                </a:defRPr>
              </a:lvl2pPr>
            </a:lstStyle>
            <a:p>
              <a:pPr lvl="1"/>
              <a:r>
                <a:rPr lang="en-US" dirty="0">
                  <a:sym typeface="Barlow"/>
                </a:rPr>
                <a:t>Modern analytics tools can handle required complexity</a:t>
              </a:r>
            </a:p>
            <a:p>
              <a:pPr marL="142553" lvl="1" indent="0">
                <a:buNone/>
              </a:pPr>
              <a:endParaRPr lang="en-US" dirty="0">
                <a:sym typeface="Barlow"/>
              </a:endParaRPr>
            </a:p>
            <a:p>
              <a:pPr lvl="1"/>
              <a:r>
                <a:rPr lang="en-US" dirty="0">
                  <a:sym typeface="Barlow"/>
                </a:rPr>
                <a:t>Existing infrastructure can support implementation</a:t>
              </a:r>
            </a:p>
            <a:p>
              <a:endParaRPr lang="en-US" dirty="0">
                <a:sym typeface="Barlow"/>
              </a:endParaRPr>
            </a:p>
          </p:txBody>
        </p:sp>
      </p:grpSp>
      <p:grpSp>
        <p:nvGrpSpPr>
          <p:cNvPr id="37" name="Group 36">
            <a:extLst>
              <a:ext uri="{FF2B5EF4-FFF2-40B4-BE49-F238E27FC236}">
                <a16:creationId xmlns:a16="http://schemas.microsoft.com/office/drawing/2014/main" id="{5DA2F178-8F73-A91A-D32F-6407164562CD}"/>
              </a:ext>
            </a:extLst>
          </p:cNvPr>
          <p:cNvGrpSpPr/>
          <p:nvPr/>
        </p:nvGrpSpPr>
        <p:grpSpPr>
          <a:xfrm>
            <a:off x="13726798" y="2453430"/>
            <a:ext cx="4142986" cy="7457866"/>
            <a:chOff x="13315393" y="2476282"/>
            <a:chExt cx="4142986" cy="7457866"/>
          </a:xfrm>
        </p:grpSpPr>
        <p:grpSp>
          <p:nvGrpSpPr>
            <p:cNvPr id="22" name="Group 22"/>
            <p:cNvGrpSpPr/>
            <p:nvPr/>
          </p:nvGrpSpPr>
          <p:grpSpPr>
            <a:xfrm>
              <a:off x="13321253" y="2966005"/>
              <a:ext cx="3806509" cy="6844902"/>
              <a:chOff x="0" y="0"/>
              <a:chExt cx="1366529" cy="1558079"/>
            </a:xfrm>
          </p:grpSpPr>
          <p:sp>
            <p:nvSpPr>
              <p:cNvPr id="23" name="Freeform 23"/>
              <p:cNvSpPr/>
              <p:nvPr/>
            </p:nvSpPr>
            <p:spPr>
              <a:xfrm>
                <a:off x="0" y="0"/>
                <a:ext cx="1366529" cy="1558079"/>
              </a:xfrm>
              <a:custGeom>
                <a:avLst/>
                <a:gdLst/>
                <a:ahLst/>
                <a:cxnLst/>
                <a:rect l="l" t="t" r="r" b="b"/>
                <a:pathLst>
                  <a:path w="1366529" h="1558079">
                    <a:moveTo>
                      <a:pt x="0" y="0"/>
                    </a:moveTo>
                    <a:lnTo>
                      <a:pt x="1366529" y="0"/>
                    </a:lnTo>
                    <a:lnTo>
                      <a:pt x="1366529" y="1558079"/>
                    </a:lnTo>
                    <a:lnTo>
                      <a:pt x="0" y="1558079"/>
                    </a:lnTo>
                    <a:close/>
                  </a:path>
                </a:pathLst>
              </a:custGeom>
              <a:solidFill>
                <a:srgbClr val="DFE5E9"/>
              </a:solidFill>
            </p:spPr>
            <p:txBody>
              <a:bodyPr/>
              <a:lstStyle/>
              <a:p>
                <a:endParaRPr lang="en-CA"/>
              </a:p>
            </p:txBody>
          </p:sp>
          <p:sp>
            <p:nvSpPr>
              <p:cNvPr id="24" name="TextBox 24"/>
              <p:cNvSpPr txBox="1"/>
              <p:nvPr/>
            </p:nvSpPr>
            <p:spPr>
              <a:xfrm>
                <a:off x="0" y="-38100"/>
                <a:ext cx="1366529" cy="1596179"/>
              </a:xfrm>
              <a:prstGeom prst="rect">
                <a:avLst/>
              </a:prstGeom>
            </p:spPr>
            <p:txBody>
              <a:bodyPr lIns="37269" tIns="37269" rIns="37269" bIns="37269" rtlCol="0" anchor="ctr"/>
              <a:lstStyle/>
              <a:p>
                <a:pPr algn="ctr">
                  <a:lnSpc>
                    <a:spcPts val="2660"/>
                  </a:lnSpc>
                  <a:spcBef>
                    <a:spcPct val="0"/>
                  </a:spcBef>
                </a:pPr>
                <a:endParaRPr/>
              </a:p>
            </p:txBody>
          </p:sp>
        </p:grpSp>
        <p:sp>
          <p:nvSpPr>
            <p:cNvPr id="25" name="AutoShape 25"/>
            <p:cNvSpPr/>
            <p:nvPr/>
          </p:nvSpPr>
          <p:spPr>
            <a:xfrm>
              <a:off x="13315393" y="9934148"/>
              <a:ext cx="3806509" cy="0"/>
            </a:xfrm>
            <a:prstGeom prst="line">
              <a:avLst/>
            </a:prstGeom>
            <a:ln w="38100" cap="flat">
              <a:solidFill>
                <a:srgbClr val="AF1C48"/>
              </a:solidFill>
              <a:prstDash val="solid"/>
              <a:headEnd type="none" w="sm" len="sm"/>
              <a:tailEnd type="none" w="sm" len="sm"/>
            </a:ln>
          </p:spPr>
          <p:txBody>
            <a:bodyPr/>
            <a:lstStyle/>
            <a:p>
              <a:endParaRPr lang="en-CA"/>
            </a:p>
          </p:txBody>
        </p:sp>
        <p:sp>
          <p:nvSpPr>
            <p:cNvPr id="28" name="Freeform 28"/>
            <p:cNvSpPr/>
            <p:nvPr/>
          </p:nvSpPr>
          <p:spPr>
            <a:xfrm>
              <a:off x="13590682" y="3296149"/>
              <a:ext cx="3249517" cy="2261807"/>
            </a:xfrm>
            <a:custGeom>
              <a:avLst/>
              <a:gdLst/>
              <a:ahLst/>
              <a:cxnLst/>
              <a:rect l="l" t="t" r="r" b="b"/>
              <a:pathLst>
                <a:path w="3207990" h="2025229">
                  <a:moveTo>
                    <a:pt x="0" y="0"/>
                  </a:moveTo>
                  <a:lnTo>
                    <a:pt x="3207990" y="0"/>
                  </a:lnTo>
                  <a:lnTo>
                    <a:pt x="3207990" y="2025229"/>
                  </a:lnTo>
                  <a:lnTo>
                    <a:pt x="0" y="2025229"/>
                  </a:lnTo>
                  <a:lnTo>
                    <a:pt x="0" y="0"/>
                  </a:lnTo>
                  <a:close/>
                </a:path>
              </a:pathLst>
            </a:custGeom>
            <a:blipFill>
              <a:blip r:embed="rId12"/>
              <a:stretch>
                <a:fillRect t="-1440" b="-4094"/>
              </a:stretch>
            </a:blipFill>
          </p:spPr>
          <p:txBody>
            <a:bodyPr/>
            <a:lstStyle/>
            <a:p>
              <a:endParaRPr lang="en-CA"/>
            </a:p>
          </p:txBody>
        </p:sp>
        <p:sp>
          <p:nvSpPr>
            <p:cNvPr id="34" name="TextBox 34"/>
            <p:cNvSpPr txBox="1"/>
            <p:nvPr/>
          </p:nvSpPr>
          <p:spPr>
            <a:xfrm>
              <a:off x="13315393" y="2476282"/>
              <a:ext cx="4142986" cy="294953"/>
            </a:xfrm>
            <a:prstGeom prst="rect">
              <a:avLst/>
            </a:prstGeom>
          </p:spPr>
          <p:txBody>
            <a:bodyPr wrap="square" lIns="0" tIns="0" rIns="0" bIns="0" rtlCol="0" anchor="t">
              <a:spAutoFit/>
            </a:bodyPr>
            <a:lstStyle>
              <a:defPPr>
                <a:defRPr lang="en-US"/>
              </a:defPPr>
              <a:lvl1pPr>
                <a:lnSpc>
                  <a:spcPts val="2341"/>
                </a:lnSpc>
                <a:defRPr sz="2800" b="1">
                  <a:solidFill>
                    <a:schemeClr val="bg1">
                      <a:lumMod val="85000"/>
                    </a:schemeClr>
                  </a:solidFill>
                  <a:latin typeface="Barlow SemiCondensed Bold"/>
                  <a:ea typeface="Barlow SemiCondensed Bold"/>
                  <a:cs typeface="Barlow SemiCondensed Bold"/>
                </a:defRPr>
              </a:lvl1pPr>
            </a:lstStyle>
            <a:p>
              <a:r>
                <a:rPr lang="en-US" dirty="0">
                  <a:sym typeface="Barlow SemiCondensed Bold"/>
                </a:rPr>
                <a:t>RESOURCE CONSIDERATION</a:t>
              </a:r>
            </a:p>
          </p:txBody>
        </p:sp>
        <p:sp>
          <p:nvSpPr>
            <p:cNvPr id="35" name="TextBox 35"/>
            <p:cNvSpPr txBox="1"/>
            <p:nvPr/>
          </p:nvSpPr>
          <p:spPr>
            <a:xfrm>
              <a:off x="13544199" y="5857809"/>
              <a:ext cx="3147439" cy="3447098"/>
            </a:xfrm>
            <a:prstGeom prst="rect">
              <a:avLst/>
            </a:prstGeom>
          </p:spPr>
          <p:txBody>
            <a:bodyPr lIns="0" tIns="0" rIns="0" bIns="0" rtlCol="0" anchor="t">
              <a:spAutoFit/>
            </a:bodyPr>
            <a:lstStyle/>
            <a:p>
              <a:pPr marL="285106" lvl="1" indent="-142553" algn="l">
                <a:buFont typeface="Arial"/>
                <a:buChar char="•"/>
              </a:pPr>
              <a:r>
                <a:rPr lang="en-US" sz="2800" dirty="0">
                  <a:solidFill>
                    <a:srgbClr val="030724">
                      <a:alpha val="80000"/>
                    </a:srgbClr>
                  </a:solidFill>
                  <a:latin typeface="Barlow"/>
                  <a:ea typeface="Barlow"/>
                  <a:cs typeface="Barlow"/>
                  <a:sym typeface="Barlow"/>
                </a:rPr>
                <a:t>Achievable with proper planning and allocation</a:t>
              </a:r>
            </a:p>
            <a:p>
              <a:pPr marL="142553" lvl="1" algn="l"/>
              <a:endParaRPr lang="en-US" sz="2800" dirty="0">
                <a:solidFill>
                  <a:srgbClr val="030724">
                    <a:alpha val="80000"/>
                  </a:srgbClr>
                </a:solidFill>
                <a:latin typeface="Barlow"/>
                <a:ea typeface="Barlow"/>
                <a:cs typeface="Barlow"/>
                <a:sym typeface="Barlow"/>
              </a:endParaRPr>
            </a:p>
            <a:p>
              <a:pPr marL="285106" lvl="1" indent="-142553" algn="l">
                <a:buFont typeface="Arial"/>
                <a:buChar char="•"/>
              </a:pPr>
              <a:r>
                <a:rPr lang="en-US" sz="2800" dirty="0">
                  <a:solidFill>
                    <a:srgbClr val="030724">
                      <a:alpha val="80000"/>
                    </a:srgbClr>
                  </a:solidFill>
                  <a:latin typeface="Barlow"/>
                  <a:ea typeface="Barlow"/>
                  <a:cs typeface="Barlow"/>
                  <a:sym typeface="Barlow"/>
                </a:rPr>
                <a:t>Potential ROI justifies resource investment</a:t>
              </a:r>
            </a:p>
            <a:p>
              <a:pPr algn="l"/>
              <a:endParaRPr lang="en-US" sz="2800" dirty="0">
                <a:solidFill>
                  <a:srgbClr val="030724">
                    <a:alpha val="80000"/>
                  </a:srgbClr>
                </a:solidFill>
                <a:latin typeface="Barlow"/>
                <a:ea typeface="Barlow"/>
                <a:cs typeface="Barlow"/>
                <a:sym typeface="Barlow"/>
              </a:endParaRPr>
            </a:p>
          </p:txBody>
        </p:sp>
      </p:grpSp>
      <p:sp>
        <p:nvSpPr>
          <p:cNvPr id="36" name="Freeform 14">
            <a:extLst>
              <a:ext uri="{FF2B5EF4-FFF2-40B4-BE49-F238E27FC236}">
                <a16:creationId xmlns:a16="http://schemas.microsoft.com/office/drawing/2014/main" id="{D38ABD7E-882C-EE01-B96D-6B70A4389599}"/>
              </a:ext>
            </a:extLst>
          </p:cNvPr>
          <p:cNvSpPr/>
          <p:nvPr/>
        </p:nvSpPr>
        <p:spPr>
          <a:xfrm>
            <a:off x="15386886" y="131589"/>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13"/>
            <a:stretch>
              <a:fillRect/>
            </a:stretch>
          </a:blipFill>
        </p:spPr>
        <p:txBody>
          <a:bodyPr/>
          <a:lstStyle/>
          <a:p>
            <a:endParaRPr lang="en-CA"/>
          </a:p>
        </p:txBody>
      </p:sp>
      <p:pic>
        <p:nvPicPr>
          <p:cNvPr id="42" name="Picture 41" descr="A group of people in raincoats&#10;&#10;Description automatically generated">
            <a:extLst>
              <a:ext uri="{FF2B5EF4-FFF2-40B4-BE49-F238E27FC236}">
                <a16:creationId xmlns:a16="http://schemas.microsoft.com/office/drawing/2014/main" id="{2AD003FA-AA5A-4D92-669E-427A12AF8A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260" y="3152821"/>
            <a:ext cx="3316513" cy="23196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0" y="5647657"/>
            <a:ext cx="18414980" cy="10345871"/>
          </a:xfrm>
          <a:custGeom>
            <a:avLst/>
            <a:gdLst/>
            <a:ahLst/>
            <a:cxnLst/>
            <a:rect l="l" t="t" r="r" b="b"/>
            <a:pathLst>
              <a:path w="18414980" h="10345871">
                <a:moveTo>
                  <a:pt x="0" y="0"/>
                </a:moveTo>
                <a:lnTo>
                  <a:pt x="18414980" y="0"/>
                </a:lnTo>
                <a:lnTo>
                  <a:pt x="18414980" y="10345871"/>
                </a:lnTo>
                <a:lnTo>
                  <a:pt x="0" y="103458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3" name="Freeform 3"/>
          <p:cNvSpPr/>
          <p:nvPr/>
        </p:nvSpPr>
        <p:spPr>
          <a:xfrm>
            <a:off x="0" y="6575531"/>
            <a:ext cx="4354596" cy="4354596"/>
          </a:xfrm>
          <a:custGeom>
            <a:avLst/>
            <a:gdLst/>
            <a:ahLst/>
            <a:cxnLst/>
            <a:rect l="l" t="t" r="r" b="b"/>
            <a:pathLst>
              <a:path w="4354596" h="4354596">
                <a:moveTo>
                  <a:pt x="0" y="0"/>
                </a:moveTo>
                <a:lnTo>
                  <a:pt x="4354596" y="0"/>
                </a:lnTo>
                <a:lnTo>
                  <a:pt x="4354596" y="4354596"/>
                </a:lnTo>
                <a:lnTo>
                  <a:pt x="0" y="43545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4" name="Freeform 4"/>
          <p:cNvSpPr/>
          <p:nvPr/>
        </p:nvSpPr>
        <p:spPr>
          <a:xfrm>
            <a:off x="14491086" y="6274936"/>
            <a:ext cx="4955786" cy="4955786"/>
          </a:xfrm>
          <a:custGeom>
            <a:avLst/>
            <a:gdLst/>
            <a:ahLst/>
            <a:cxnLst/>
            <a:rect l="l" t="t" r="r" b="b"/>
            <a:pathLst>
              <a:path w="4955786" h="4955786">
                <a:moveTo>
                  <a:pt x="0" y="0"/>
                </a:moveTo>
                <a:lnTo>
                  <a:pt x="4955786" y="0"/>
                </a:lnTo>
                <a:lnTo>
                  <a:pt x="4955786" y="4955785"/>
                </a:lnTo>
                <a:lnTo>
                  <a:pt x="0" y="49557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5" name="TextBox 5"/>
          <p:cNvSpPr txBox="1"/>
          <p:nvPr/>
        </p:nvSpPr>
        <p:spPr>
          <a:xfrm>
            <a:off x="15055941" y="6035404"/>
            <a:ext cx="2203359" cy="919734"/>
          </a:xfrm>
          <a:prstGeom prst="rect">
            <a:avLst/>
          </a:prstGeom>
        </p:spPr>
        <p:txBody>
          <a:bodyPr lIns="0" tIns="0" rIns="0" bIns="0" rtlCol="0" anchor="t">
            <a:spAutoFit/>
          </a:bodyPr>
          <a:lstStyle/>
          <a:p>
            <a:pPr algn="ctr">
              <a:lnSpc>
                <a:spcPts val="3648"/>
              </a:lnSpc>
            </a:pPr>
            <a:r>
              <a:rPr lang="en-US" sz="3200" b="1">
                <a:solidFill>
                  <a:srgbClr val="FFFFFF"/>
                </a:solidFill>
                <a:latin typeface="Barlow SemiCondensed Bold"/>
                <a:ea typeface="Barlow SemiCondensed Bold"/>
                <a:cs typeface="Barlow SemiCondensed Bold"/>
                <a:sym typeface="Barlow SemiCondensed Bold"/>
              </a:rPr>
              <a:t>COMPETITIVE</a:t>
            </a:r>
          </a:p>
          <a:p>
            <a:pPr algn="ctr">
              <a:lnSpc>
                <a:spcPts val="3648"/>
              </a:lnSpc>
            </a:pPr>
            <a:r>
              <a:rPr lang="en-US" sz="3200" b="1">
                <a:solidFill>
                  <a:srgbClr val="FFFFFF"/>
                </a:solidFill>
                <a:latin typeface="Barlow SemiCondensed Bold"/>
                <a:ea typeface="Barlow SemiCondensed Bold"/>
                <a:cs typeface="Barlow SemiCondensed Bold"/>
                <a:sym typeface="Barlow SemiCondensed Bold"/>
              </a:rPr>
              <a:t>EDGE</a:t>
            </a:r>
          </a:p>
        </p:txBody>
      </p:sp>
      <p:grpSp>
        <p:nvGrpSpPr>
          <p:cNvPr id="6" name="Group 6"/>
          <p:cNvGrpSpPr>
            <a:grpSpLocks noChangeAspect="1"/>
          </p:cNvGrpSpPr>
          <p:nvPr/>
        </p:nvGrpSpPr>
        <p:grpSpPr>
          <a:xfrm>
            <a:off x="5048830" y="2324100"/>
            <a:ext cx="3585113" cy="3585113"/>
            <a:chOff x="0" y="0"/>
            <a:chExt cx="6350000" cy="6350000"/>
          </a:xfrm>
        </p:grpSpPr>
        <p:sp>
          <p:nvSpPr>
            <p:cNvPr id="7" name="Freeform 7"/>
            <p:cNvSpPr/>
            <p:nvPr/>
          </p:nvSpPr>
          <p:spPr>
            <a:xfrm>
              <a:off x="124460" y="124460"/>
              <a:ext cx="6101081" cy="6101081"/>
            </a:xfrm>
            <a:custGeom>
              <a:avLst/>
              <a:gdLst/>
              <a:ahLst/>
              <a:cxnLst/>
              <a:rect l="l" t="t" r="r" b="b"/>
              <a:pathLst>
                <a:path w="6101080" h="6101080">
                  <a:moveTo>
                    <a:pt x="0" y="0"/>
                  </a:moveTo>
                  <a:lnTo>
                    <a:pt x="6101080" y="0"/>
                  </a:lnTo>
                  <a:lnTo>
                    <a:pt x="6101080" y="6101080"/>
                  </a:lnTo>
                  <a:lnTo>
                    <a:pt x="0" y="6101080"/>
                  </a:lnTo>
                  <a:close/>
                </a:path>
              </a:pathLst>
            </a:custGeom>
            <a:blipFill>
              <a:blip r:embed="rId11"/>
              <a:stretch>
                <a:fillRect l="-10923" r="-10923"/>
              </a:stretch>
            </a:blipFill>
          </p:spPr>
          <p:txBody>
            <a:bodyPr/>
            <a:lstStyle/>
            <a:p>
              <a:endParaRPr lang="en-CA" dirty="0"/>
            </a:p>
          </p:txBody>
        </p:sp>
        <p:sp>
          <p:nvSpPr>
            <p:cNvPr id="8" name="Freeform 8"/>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gradFill rotWithShape="1">
              <a:gsLst>
                <a:gs pos="0">
                  <a:srgbClr val="FF3131">
                    <a:alpha val="100000"/>
                  </a:srgbClr>
                </a:gs>
                <a:gs pos="100000">
                  <a:srgbClr val="FF914D">
                    <a:alpha val="100000"/>
                  </a:srgbClr>
                </a:gs>
              </a:gsLst>
              <a:lin ang="0"/>
            </a:gradFill>
          </p:spPr>
          <p:txBody>
            <a:bodyPr/>
            <a:lstStyle/>
            <a:p>
              <a:endParaRPr lang="en-CA"/>
            </a:p>
          </p:txBody>
        </p:sp>
      </p:grpSp>
      <p:grpSp>
        <p:nvGrpSpPr>
          <p:cNvPr id="9" name="Group 9"/>
          <p:cNvGrpSpPr>
            <a:grpSpLocks noChangeAspect="1"/>
          </p:cNvGrpSpPr>
          <p:nvPr/>
        </p:nvGrpSpPr>
        <p:grpSpPr>
          <a:xfrm>
            <a:off x="293233" y="2276515"/>
            <a:ext cx="3585113" cy="3585113"/>
            <a:chOff x="0" y="0"/>
            <a:chExt cx="6350000" cy="6350000"/>
          </a:xfrm>
        </p:grpSpPr>
        <p:sp>
          <p:nvSpPr>
            <p:cNvPr id="10" name="Freeform 10"/>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blipFill>
              <a:blip r:embed="rId12"/>
              <a:stretch>
                <a:fillRect l="-28571" r="-28571"/>
              </a:stretch>
            </a:blipFill>
          </p:spPr>
          <p:txBody>
            <a:bodyPr/>
            <a:lstStyle/>
            <a:p>
              <a:endParaRPr lang="en-CA"/>
            </a:p>
          </p:txBody>
        </p:sp>
        <p:sp>
          <p:nvSpPr>
            <p:cNvPr id="11" name="Freeform 11"/>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gradFill rotWithShape="1">
              <a:gsLst>
                <a:gs pos="0">
                  <a:srgbClr val="FF3131">
                    <a:alpha val="100000"/>
                  </a:srgbClr>
                </a:gs>
                <a:gs pos="100000">
                  <a:srgbClr val="FF914D">
                    <a:alpha val="100000"/>
                  </a:srgbClr>
                </a:gs>
              </a:gsLst>
              <a:lin ang="0"/>
            </a:gradFill>
          </p:spPr>
          <p:txBody>
            <a:bodyPr/>
            <a:lstStyle/>
            <a:p>
              <a:endParaRPr lang="en-CA"/>
            </a:p>
          </p:txBody>
        </p:sp>
      </p:grpSp>
      <p:grpSp>
        <p:nvGrpSpPr>
          <p:cNvPr id="12" name="Group 12"/>
          <p:cNvGrpSpPr>
            <a:grpSpLocks noChangeAspect="1"/>
          </p:cNvGrpSpPr>
          <p:nvPr/>
        </p:nvGrpSpPr>
        <p:grpSpPr>
          <a:xfrm>
            <a:off x="14365064" y="2276515"/>
            <a:ext cx="3585113" cy="3585113"/>
            <a:chOff x="0" y="0"/>
            <a:chExt cx="6350000" cy="6350000"/>
          </a:xfrm>
        </p:grpSpPr>
        <p:sp>
          <p:nvSpPr>
            <p:cNvPr id="13" name="Freeform 13"/>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blipFill>
              <a:blip r:embed="rId13"/>
              <a:stretch>
                <a:fillRect l="-38996" r="-38996"/>
              </a:stretch>
            </a:blipFill>
          </p:spPr>
          <p:txBody>
            <a:bodyPr/>
            <a:lstStyle/>
            <a:p>
              <a:endParaRPr lang="en-CA"/>
            </a:p>
          </p:txBody>
        </p:sp>
        <p:sp>
          <p:nvSpPr>
            <p:cNvPr id="14" name="Freeform 14"/>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gradFill rotWithShape="1">
              <a:gsLst>
                <a:gs pos="0">
                  <a:srgbClr val="FF3131">
                    <a:alpha val="100000"/>
                  </a:srgbClr>
                </a:gs>
                <a:gs pos="100000">
                  <a:srgbClr val="FF914D">
                    <a:alpha val="100000"/>
                  </a:srgbClr>
                </a:gs>
              </a:gsLst>
              <a:lin ang="0"/>
            </a:gradFill>
          </p:spPr>
          <p:txBody>
            <a:bodyPr/>
            <a:lstStyle/>
            <a:p>
              <a:endParaRPr lang="en-CA"/>
            </a:p>
          </p:txBody>
        </p:sp>
      </p:grpSp>
      <p:grpSp>
        <p:nvGrpSpPr>
          <p:cNvPr id="15" name="Group 15"/>
          <p:cNvGrpSpPr>
            <a:grpSpLocks noChangeAspect="1"/>
          </p:cNvGrpSpPr>
          <p:nvPr/>
        </p:nvGrpSpPr>
        <p:grpSpPr>
          <a:xfrm>
            <a:off x="9804428" y="2276515"/>
            <a:ext cx="3585113" cy="3585113"/>
            <a:chOff x="0" y="0"/>
            <a:chExt cx="6350000" cy="6350000"/>
          </a:xfrm>
        </p:grpSpPr>
        <p:sp>
          <p:nvSpPr>
            <p:cNvPr id="16" name="Freeform 16"/>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blipFill>
              <a:blip r:embed="rId14"/>
              <a:stretch>
                <a:fillRect l="-25136" r="-25136"/>
              </a:stretch>
            </a:blipFill>
          </p:spPr>
          <p:txBody>
            <a:bodyPr/>
            <a:lstStyle/>
            <a:p>
              <a:endParaRPr lang="en-CA"/>
            </a:p>
          </p:txBody>
        </p:sp>
        <p:sp>
          <p:nvSpPr>
            <p:cNvPr id="17" name="Freeform 17"/>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gradFill rotWithShape="1">
              <a:gsLst>
                <a:gs pos="0">
                  <a:srgbClr val="FF3131">
                    <a:alpha val="100000"/>
                  </a:srgbClr>
                </a:gs>
                <a:gs pos="100000">
                  <a:srgbClr val="FF914D">
                    <a:alpha val="100000"/>
                  </a:srgbClr>
                </a:gs>
              </a:gsLst>
              <a:lin ang="0"/>
            </a:gradFill>
          </p:spPr>
          <p:txBody>
            <a:bodyPr/>
            <a:lstStyle/>
            <a:p>
              <a:endParaRPr lang="en-CA"/>
            </a:p>
          </p:txBody>
        </p:sp>
      </p:grpSp>
      <p:sp>
        <p:nvSpPr>
          <p:cNvPr id="18" name="TextBox 18"/>
          <p:cNvSpPr txBox="1"/>
          <p:nvPr/>
        </p:nvSpPr>
        <p:spPr>
          <a:xfrm>
            <a:off x="1614739" y="1066800"/>
            <a:ext cx="15201068" cy="1054989"/>
          </a:xfrm>
          <a:prstGeom prst="rect">
            <a:avLst/>
          </a:prstGeom>
        </p:spPr>
        <p:txBody>
          <a:bodyPr lIns="0" tIns="0" rIns="0" bIns="0" rtlCol="0" anchor="t">
            <a:spAutoFit/>
          </a:bodyPr>
          <a:lstStyle/>
          <a:p>
            <a:pPr algn="ctr">
              <a:lnSpc>
                <a:spcPts val="8208"/>
              </a:lnSpc>
            </a:pPr>
            <a:r>
              <a:rPr lang="en-US" sz="7200" b="1" dirty="0">
                <a:solidFill>
                  <a:srgbClr val="030724"/>
                </a:solidFill>
                <a:latin typeface="Barlow SemiCondensed Bold"/>
                <a:ea typeface="Barlow SemiCondensed Bold"/>
                <a:cs typeface="Barlow SemiCondensed Bold"/>
                <a:sym typeface="Barlow SemiCondensed Bold"/>
              </a:rPr>
              <a:t>POTENTIAL ADVANTAGES</a:t>
            </a:r>
          </a:p>
        </p:txBody>
      </p:sp>
      <p:sp>
        <p:nvSpPr>
          <p:cNvPr id="19" name="TextBox 19"/>
          <p:cNvSpPr txBox="1"/>
          <p:nvPr/>
        </p:nvSpPr>
        <p:spPr>
          <a:xfrm>
            <a:off x="1013567" y="7324145"/>
            <a:ext cx="2656960" cy="2769989"/>
          </a:xfrm>
          <a:prstGeom prst="rect">
            <a:avLst/>
          </a:prstGeom>
        </p:spPr>
        <p:txBody>
          <a:bodyPr wrap="square" lIns="0" tIns="0" rIns="0" bIns="0" rtlCol="0" anchor="t">
            <a:spAutoFit/>
          </a:bodyPr>
          <a:lstStyle/>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Recognize and </a:t>
            </a: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reward loyalty</a:t>
            </a:r>
          </a:p>
          <a:p>
            <a:pPr algn="l">
              <a:lnSpc>
                <a:spcPts val="2736"/>
              </a:lnSpc>
            </a:pPr>
            <a:endParaRPr lang="en-US" sz="2400" b="1" dirty="0">
              <a:solidFill>
                <a:srgbClr val="FFFFFF"/>
              </a:solidFill>
              <a:latin typeface="Barlow SemiCondensed Bold"/>
              <a:ea typeface="Barlow SemiCondensed Bold"/>
              <a:cs typeface="Barlow SemiCondensed Bold"/>
              <a:sym typeface="Barlow SemiCondensed Bold"/>
            </a:endParaRP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CREATE A </a:t>
            </a: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STRONGER EMOTIONAL </a:t>
            </a: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CONNECTION WITH </a:t>
            </a: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DEDICATED FANS</a:t>
            </a:r>
          </a:p>
        </p:txBody>
      </p:sp>
      <p:sp>
        <p:nvSpPr>
          <p:cNvPr id="20" name="TextBox 20"/>
          <p:cNvSpPr txBox="1"/>
          <p:nvPr/>
        </p:nvSpPr>
        <p:spPr>
          <a:xfrm>
            <a:off x="293233" y="5983016"/>
            <a:ext cx="3202037" cy="919734"/>
          </a:xfrm>
          <a:prstGeom prst="rect">
            <a:avLst/>
          </a:prstGeom>
        </p:spPr>
        <p:txBody>
          <a:bodyPr lIns="0" tIns="0" rIns="0" bIns="0" rtlCol="0" anchor="t">
            <a:spAutoFit/>
          </a:bodyPr>
          <a:lstStyle/>
          <a:p>
            <a:pPr algn="ctr">
              <a:lnSpc>
                <a:spcPts val="3648"/>
              </a:lnSpc>
            </a:pPr>
            <a:r>
              <a:rPr lang="en-US" sz="3200" b="1" dirty="0">
                <a:solidFill>
                  <a:srgbClr val="FFFFFF"/>
                </a:solidFill>
                <a:latin typeface="Barlow SemiCondensed Bold"/>
                <a:ea typeface="Barlow SemiCondensed Bold"/>
                <a:cs typeface="Barlow SemiCondensed Bold"/>
                <a:sym typeface="Barlow SemiCondensed Bold"/>
              </a:rPr>
              <a:t>ENHANCED FAN ENGAGEMENT</a:t>
            </a:r>
          </a:p>
        </p:txBody>
      </p:sp>
      <p:sp>
        <p:nvSpPr>
          <p:cNvPr id="21" name="TextBox 21"/>
          <p:cNvSpPr txBox="1"/>
          <p:nvPr/>
        </p:nvSpPr>
        <p:spPr>
          <a:xfrm>
            <a:off x="5028491" y="6125189"/>
            <a:ext cx="3605452" cy="919734"/>
          </a:xfrm>
          <a:prstGeom prst="rect">
            <a:avLst/>
          </a:prstGeom>
        </p:spPr>
        <p:txBody>
          <a:bodyPr lIns="0" tIns="0" rIns="0" bIns="0" rtlCol="0" anchor="t">
            <a:spAutoFit/>
          </a:bodyPr>
          <a:lstStyle/>
          <a:p>
            <a:pPr algn="ctr">
              <a:lnSpc>
                <a:spcPts val="3648"/>
              </a:lnSpc>
            </a:pPr>
            <a:r>
              <a:rPr lang="en-US" sz="3200" b="1">
                <a:solidFill>
                  <a:srgbClr val="FFFFFF"/>
                </a:solidFill>
                <a:latin typeface="Barlow SemiCondensed Bold"/>
                <a:ea typeface="Barlow SemiCondensed Bold"/>
                <a:cs typeface="Barlow SemiCondensed Bold"/>
                <a:sym typeface="Barlow SemiCondensed Bold"/>
              </a:rPr>
              <a:t>DATA-DRIVEN MARKETING</a:t>
            </a:r>
          </a:p>
        </p:txBody>
      </p:sp>
      <p:sp>
        <p:nvSpPr>
          <p:cNvPr id="22" name="TextBox 22"/>
          <p:cNvSpPr txBox="1"/>
          <p:nvPr/>
        </p:nvSpPr>
        <p:spPr>
          <a:xfrm>
            <a:off x="10187504" y="6080561"/>
            <a:ext cx="3202037" cy="919734"/>
          </a:xfrm>
          <a:prstGeom prst="rect">
            <a:avLst/>
          </a:prstGeom>
        </p:spPr>
        <p:txBody>
          <a:bodyPr lIns="0" tIns="0" rIns="0" bIns="0" rtlCol="0" anchor="t">
            <a:spAutoFit/>
          </a:bodyPr>
          <a:lstStyle/>
          <a:p>
            <a:pPr algn="ctr">
              <a:lnSpc>
                <a:spcPts val="3648"/>
              </a:lnSpc>
            </a:pPr>
            <a:r>
              <a:rPr lang="en-US" sz="3200" b="1">
                <a:solidFill>
                  <a:srgbClr val="FFFFFF"/>
                </a:solidFill>
                <a:latin typeface="Barlow SemiCondensed Bold"/>
                <a:ea typeface="Barlow SemiCondensed Bold"/>
                <a:cs typeface="Barlow SemiCondensed Bold"/>
                <a:sym typeface="Barlow SemiCondensed Bold"/>
              </a:rPr>
              <a:t>INCREASED ATTENDANCE</a:t>
            </a:r>
          </a:p>
        </p:txBody>
      </p:sp>
      <p:sp>
        <p:nvSpPr>
          <p:cNvPr id="23" name="TextBox 23"/>
          <p:cNvSpPr txBox="1"/>
          <p:nvPr/>
        </p:nvSpPr>
        <p:spPr>
          <a:xfrm>
            <a:off x="5261653" y="7371627"/>
            <a:ext cx="3159468" cy="2075688"/>
          </a:xfrm>
          <a:prstGeom prst="rect">
            <a:avLst/>
          </a:prstGeom>
        </p:spPr>
        <p:txBody>
          <a:bodyPr lIns="0" tIns="0" rIns="0" bIns="0" rtlCol="0" anchor="t">
            <a:spAutoFit/>
          </a:bodyPr>
          <a:lstStyle/>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Tailor promotions based on weather forecasts</a:t>
            </a:r>
          </a:p>
          <a:p>
            <a:pPr algn="l">
              <a:lnSpc>
                <a:spcPts val="2736"/>
              </a:lnSpc>
            </a:pPr>
            <a:endParaRPr lang="en-US" sz="2400" b="1" dirty="0">
              <a:solidFill>
                <a:srgbClr val="FFFFFF"/>
              </a:solidFill>
              <a:latin typeface="Barlow SemiCondensed Bold"/>
              <a:ea typeface="Barlow SemiCondensed Bold"/>
              <a:cs typeface="Barlow SemiCondensed Bold"/>
              <a:sym typeface="Barlow SemiCondensed Bold"/>
            </a:endParaRP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OPTIMIZE TICKET PRICING STRATEGIES</a:t>
            </a:r>
          </a:p>
        </p:txBody>
      </p:sp>
      <p:sp>
        <p:nvSpPr>
          <p:cNvPr id="24" name="TextBox 24"/>
          <p:cNvSpPr txBox="1"/>
          <p:nvPr/>
        </p:nvSpPr>
        <p:spPr>
          <a:xfrm>
            <a:off x="10230073" y="7244219"/>
            <a:ext cx="3159468" cy="2761488"/>
          </a:xfrm>
          <a:prstGeom prst="rect">
            <a:avLst/>
          </a:prstGeom>
        </p:spPr>
        <p:txBody>
          <a:bodyPr lIns="0" tIns="0" rIns="0" bIns="0" rtlCol="0" anchor="t">
            <a:spAutoFit/>
          </a:bodyPr>
          <a:lstStyle/>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Incentivize attendance during typically low-turnout games</a:t>
            </a:r>
          </a:p>
          <a:p>
            <a:pPr algn="l">
              <a:lnSpc>
                <a:spcPts val="2736"/>
              </a:lnSpc>
            </a:pPr>
            <a:endParaRPr lang="en-US" sz="2400" b="1" dirty="0">
              <a:solidFill>
                <a:srgbClr val="FFFFFF"/>
              </a:solidFill>
              <a:latin typeface="Barlow SemiCondensed Bold"/>
              <a:ea typeface="Barlow SemiCondensed Bold"/>
              <a:cs typeface="Barlow SemiCondensed Bold"/>
              <a:sym typeface="Barlow SemiCondensed Bold"/>
            </a:endParaRP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POTENTIALLY BOOST OVERALL SEASON ATTENDANCE</a:t>
            </a:r>
          </a:p>
        </p:txBody>
      </p:sp>
      <p:sp>
        <p:nvSpPr>
          <p:cNvPr id="25" name="TextBox 25"/>
          <p:cNvSpPr txBox="1"/>
          <p:nvPr/>
        </p:nvSpPr>
        <p:spPr>
          <a:xfrm>
            <a:off x="14349606" y="7244219"/>
            <a:ext cx="3159468" cy="2418588"/>
          </a:xfrm>
          <a:prstGeom prst="rect">
            <a:avLst/>
          </a:prstGeom>
        </p:spPr>
        <p:txBody>
          <a:bodyPr lIns="0" tIns="0" rIns="0" bIns="0" rtlCol="0" anchor="t">
            <a:spAutoFit/>
          </a:bodyPr>
          <a:lstStyle/>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Unique approach in sports marketing</a:t>
            </a:r>
          </a:p>
          <a:p>
            <a:pPr algn="l">
              <a:lnSpc>
                <a:spcPts val="2736"/>
              </a:lnSpc>
            </a:pPr>
            <a:endParaRPr lang="en-US" sz="2400" b="1" dirty="0">
              <a:solidFill>
                <a:srgbClr val="FFFFFF"/>
              </a:solidFill>
              <a:latin typeface="Barlow SemiCondensed Bold"/>
              <a:ea typeface="Barlow SemiCondensed Bold"/>
              <a:cs typeface="Barlow SemiCondensed Bold"/>
              <a:sym typeface="Barlow SemiCondensed Bold"/>
            </a:endParaRP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DEMONSTRATE INNOVATIVE USE OF DATA ANALYTICS IN FAN RELATIONS</a:t>
            </a:r>
          </a:p>
        </p:txBody>
      </p:sp>
      <p:pic>
        <p:nvPicPr>
          <p:cNvPr id="63" name="Video 62">
            <a:hlinkClick r:id="" action="ppaction://media"/>
            <a:extLst>
              <a:ext uri="{FF2B5EF4-FFF2-40B4-BE49-F238E27FC236}">
                <a16:creationId xmlns:a16="http://schemas.microsoft.com/office/drawing/2014/main" id="{605491EB-46A5-5D18-8560-980D65B1215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5"/>
          <a:srcRect l="12500" r="12500"/>
          <a:stretch>
            <a:fillRect/>
          </a:stretch>
        </p:blipFill>
        <p:spPr>
          <a:xfrm>
            <a:off x="17163502" y="9162502"/>
            <a:ext cx="1001054" cy="1001054"/>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6837"/>
    </mc:Choice>
    <mc:Fallback>
      <p:transition spd="slow" advTm="136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3"/>
                </p:tgtEl>
              </p:cMediaNode>
            </p:video>
            <p:seq concurrent="1" nextAc="seek">
              <p:cTn id="8" restart="whenNotActive" fill="hold" evtFilter="cancelBubble" nodeType="interactiveSeq">
                <p:stCondLst>
                  <p:cond evt="onClick" delay="0">
                    <p:tgtEl>
                      <p:spTgt spid="6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3"/>
                                        </p:tgtEl>
                                      </p:cBhvr>
                                    </p:cmd>
                                  </p:childTnLst>
                                </p:cTn>
                              </p:par>
                            </p:childTnLst>
                          </p:cTn>
                        </p:par>
                      </p:childTnLst>
                    </p:cTn>
                  </p:par>
                </p:childTnLst>
              </p:cTn>
              <p:nextCondLst>
                <p:cond evt="onClick" delay="0">
                  <p:tgtEl>
                    <p:spTgt spid="6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l="-13500" t="-34519"/>
            </a:stretch>
          </a:blipFill>
        </p:spPr>
        <p:txBody>
          <a:bodyPr/>
          <a:lstStyle/>
          <a:p>
            <a:endParaRPr lang="en-CA"/>
          </a:p>
        </p:txBody>
      </p:sp>
      <p:sp>
        <p:nvSpPr>
          <p:cNvPr id="3" name="Freeform 3"/>
          <p:cNvSpPr/>
          <p:nvPr/>
        </p:nvSpPr>
        <p:spPr>
          <a:xfrm rot="5400000">
            <a:off x="-179746" y="-2015790"/>
            <a:ext cx="12482536" cy="12123044"/>
          </a:xfrm>
          <a:custGeom>
            <a:avLst/>
            <a:gdLst/>
            <a:ahLst/>
            <a:cxnLst/>
            <a:rect l="l" t="t" r="r" b="b"/>
            <a:pathLst>
              <a:path w="12482536" h="12123044">
                <a:moveTo>
                  <a:pt x="0" y="0"/>
                </a:moveTo>
                <a:lnTo>
                  <a:pt x="12482536" y="0"/>
                </a:lnTo>
                <a:lnTo>
                  <a:pt x="12482536" y="12123044"/>
                </a:lnTo>
                <a:lnTo>
                  <a:pt x="0" y="12123044"/>
                </a:lnTo>
                <a:lnTo>
                  <a:pt x="0" y="0"/>
                </a:lnTo>
                <a:close/>
              </a:path>
            </a:pathLst>
          </a:custGeom>
          <a:blipFill>
            <a:blip r:embed="rId4">
              <a:alphaModFix amt="84000"/>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TextBox 4"/>
          <p:cNvSpPr txBox="1"/>
          <p:nvPr/>
        </p:nvSpPr>
        <p:spPr>
          <a:xfrm>
            <a:off x="1028700" y="2821608"/>
            <a:ext cx="10440329" cy="1397819"/>
          </a:xfrm>
          <a:prstGeom prst="rect">
            <a:avLst/>
          </a:prstGeom>
        </p:spPr>
        <p:txBody>
          <a:bodyPr wrap="square" lIns="0" tIns="0" rIns="0" bIns="0" rtlCol="0" anchor="t">
            <a:spAutoFit/>
          </a:bodyPr>
          <a:lstStyle/>
          <a:p>
            <a:pPr algn="l">
              <a:lnSpc>
                <a:spcPts val="10944"/>
              </a:lnSpc>
            </a:pPr>
            <a:r>
              <a:rPr lang="en-US" sz="9600" b="1" dirty="0">
                <a:solidFill>
                  <a:srgbClr val="FFFFFF"/>
                </a:solidFill>
                <a:latin typeface="Barlow SemiCondensed Bold"/>
                <a:ea typeface="Barlow SemiCondensed Bold"/>
                <a:cs typeface="Barlow SemiCondensed Bold"/>
                <a:sym typeface="Barlow SemiCondensed Bold"/>
              </a:rPr>
              <a:t>RECOMMENDATION</a:t>
            </a:r>
          </a:p>
        </p:txBody>
      </p:sp>
      <p:sp>
        <p:nvSpPr>
          <p:cNvPr id="5" name="TextBox 5"/>
          <p:cNvSpPr txBox="1"/>
          <p:nvPr/>
        </p:nvSpPr>
        <p:spPr>
          <a:xfrm>
            <a:off x="1248997" y="4548818"/>
            <a:ext cx="10440329" cy="4594360"/>
          </a:xfrm>
          <a:prstGeom prst="rect">
            <a:avLst/>
          </a:prstGeom>
        </p:spPr>
        <p:txBody>
          <a:bodyPr lIns="0" tIns="0" rIns="0" bIns="0" rtlCol="0" anchor="t">
            <a:spAutoFit/>
          </a:bodyPr>
          <a:lstStyle/>
          <a:p>
            <a:pPr algn="l">
              <a:lnSpc>
                <a:spcPts val="6174"/>
              </a:lnSpc>
            </a:pPr>
            <a:r>
              <a:rPr lang="en-US" sz="4410">
                <a:solidFill>
                  <a:srgbClr val="FFFFFF"/>
                </a:solidFill>
                <a:latin typeface="Barlow"/>
                <a:ea typeface="Barlow"/>
                <a:cs typeface="Barlow"/>
                <a:sym typeface="Barlow"/>
              </a:rPr>
              <a:t>Developing the weather-attendance algorithm is </a:t>
            </a:r>
            <a:r>
              <a:rPr lang="en-US" sz="4410" b="1">
                <a:solidFill>
                  <a:srgbClr val="F7F7F8"/>
                </a:solidFill>
                <a:latin typeface="Barlow Bold"/>
                <a:ea typeface="Barlow Bold"/>
                <a:cs typeface="Barlow Bold"/>
                <a:sym typeface="Barlow Bold"/>
              </a:rPr>
              <a:t>practical and valuable</a:t>
            </a:r>
            <a:r>
              <a:rPr lang="en-US" sz="4410">
                <a:solidFill>
                  <a:srgbClr val="FFFFFF"/>
                </a:solidFill>
                <a:latin typeface="Barlow"/>
                <a:ea typeface="Barlow"/>
                <a:cs typeface="Barlow"/>
                <a:sym typeface="Barlow"/>
              </a:rPr>
              <a:t> for Toronto FC, enhancing fan engagement and </a:t>
            </a:r>
            <a:r>
              <a:rPr lang="en-US" sz="4410" b="1">
                <a:solidFill>
                  <a:srgbClr val="DFE5E9"/>
                </a:solidFill>
                <a:latin typeface="Barlow Bold"/>
                <a:ea typeface="Barlow Bold"/>
                <a:cs typeface="Barlow Bold"/>
                <a:sym typeface="Barlow Bold"/>
              </a:rPr>
              <a:t>recognizing loyalty</a:t>
            </a:r>
            <a:r>
              <a:rPr lang="en-US" sz="4410">
                <a:solidFill>
                  <a:srgbClr val="FFFFFF"/>
                </a:solidFill>
                <a:latin typeface="Barlow"/>
                <a:ea typeface="Barlow"/>
                <a:cs typeface="Barlow"/>
                <a:sym typeface="Barlow"/>
              </a:rPr>
              <a:t>. This data-driven approach will set a new standard in </a:t>
            </a:r>
            <a:r>
              <a:rPr lang="en-US" sz="4410" b="1">
                <a:solidFill>
                  <a:srgbClr val="DFE5E9"/>
                </a:solidFill>
                <a:latin typeface="Barlow Bold"/>
                <a:ea typeface="Barlow Bold"/>
                <a:cs typeface="Barlow Bold"/>
                <a:sym typeface="Barlow Bold"/>
              </a:rPr>
              <a:t>fan appreciation</a:t>
            </a:r>
            <a:r>
              <a:rPr lang="en-US" sz="4410">
                <a:solidFill>
                  <a:srgbClr val="FFFFFF"/>
                </a:solidFill>
                <a:latin typeface="Barlow"/>
                <a:ea typeface="Barlow"/>
                <a:cs typeface="Barlow"/>
                <a:sym typeface="Barlow"/>
              </a:rPr>
              <a:t>. </a:t>
            </a:r>
          </a:p>
        </p:txBody>
      </p:sp>
      <p:sp>
        <p:nvSpPr>
          <p:cNvPr id="6" name="Freeform 14">
            <a:extLst>
              <a:ext uri="{FF2B5EF4-FFF2-40B4-BE49-F238E27FC236}">
                <a16:creationId xmlns:a16="http://schemas.microsoft.com/office/drawing/2014/main" id="{4F861BE3-9F65-6DB4-7607-AD72CAF925E6}"/>
              </a:ext>
            </a:extLst>
          </p:cNvPr>
          <p:cNvSpPr/>
          <p:nvPr/>
        </p:nvSpPr>
        <p:spPr>
          <a:xfrm>
            <a:off x="15087600" y="8496300"/>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6"/>
            <a:stretch>
              <a:fillRect/>
            </a:stretch>
          </a:blipFill>
        </p:spPr>
        <p:txBody>
          <a:bodyPr/>
          <a:lstStyle/>
          <a:p>
            <a:endParaRPr 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498105">
            <a:off x="-7864065" y="-3450804"/>
            <a:ext cx="14586359" cy="14586359"/>
          </a:xfrm>
          <a:custGeom>
            <a:avLst/>
            <a:gdLst/>
            <a:ahLst/>
            <a:cxnLst/>
            <a:rect l="l" t="t" r="r" b="b"/>
            <a:pathLst>
              <a:path w="14586359" h="14586359">
                <a:moveTo>
                  <a:pt x="0" y="0"/>
                </a:moveTo>
                <a:lnTo>
                  <a:pt x="14586360" y="0"/>
                </a:lnTo>
                <a:lnTo>
                  <a:pt x="14586360" y="14586359"/>
                </a:lnTo>
                <a:lnTo>
                  <a:pt x="0" y="145863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dirty="0"/>
          </a:p>
        </p:txBody>
      </p:sp>
      <p:sp>
        <p:nvSpPr>
          <p:cNvPr id="3" name="Freeform 3"/>
          <p:cNvSpPr/>
          <p:nvPr/>
        </p:nvSpPr>
        <p:spPr>
          <a:xfrm rot="1096104">
            <a:off x="-6740012" y="-2795819"/>
            <a:ext cx="14966128" cy="14479729"/>
          </a:xfrm>
          <a:custGeom>
            <a:avLst/>
            <a:gdLst/>
            <a:ahLst/>
            <a:cxnLst/>
            <a:rect l="l" t="t" r="r" b="b"/>
            <a:pathLst>
              <a:path w="14966128" h="14479729">
                <a:moveTo>
                  <a:pt x="0" y="0"/>
                </a:moveTo>
                <a:lnTo>
                  <a:pt x="14966129" y="0"/>
                </a:lnTo>
                <a:lnTo>
                  <a:pt x="14966129" y="14479729"/>
                </a:lnTo>
                <a:lnTo>
                  <a:pt x="0" y="14479729"/>
                </a:lnTo>
                <a:lnTo>
                  <a:pt x="0" y="0"/>
                </a:lnTo>
                <a:close/>
              </a:path>
            </a:pathLst>
          </a:custGeom>
          <a:blipFill>
            <a:blip r:embed="rId4">
              <a:alphaModFix amt="16000"/>
            </a:blip>
            <a:stretch>
              <a:fillRect/>
            </a:stretch>
          </a:blipFill>
        </p:spPr>
        <p:txBody>
          <a:bodyPr/>
          <a:lstStyle/>
          <a:p>
            <a:endParaRPr lang="en-CA"/>
          </a:p>
        </p:txBody>
      </p:sp>
      <p:sp>
        <p:nvSpPr>
          <p:cNvPr id="4" name="Freeform 4"/>
          <p:cNvSpPr/>
          <p:nvPr/>
        </p:nvSpPr>
        <p:spPr>
          <a:xfrm>
            <a:off x="-385002" y="5143500"/>
            <a:ext cx="5626411" cy="5626411"/>
          </a:xfrm>
          <a:custGeom>
            <a:avLst/>
            <a:gdLst/>
            <a:ahLst/>
            <a:cxnLst/>
            <a:rect l="l" t="t" r="r" b="b"/>
            <a:pathLst>
              <a:path w="5626411" h="5626411">
                <a:moveTo>
                  <a:pt x="0" y="0"/>
                </a:moveTo>
                <a:lnTo>
                  <a:pt x="5626411" y="0"/>
                </a:lnTo>
                <a:lnTo>
                  <a:pt x="5626411" y="5626411"/>
                </a:lnTo>
                <a:lnTo>
                  <a:pt x="0" y="56264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p:cNvSpPr/>
          <p:nvPr/>
        </p:nvSpPr>
        <p:spPr>
          <a:xfrm>
            <a:off x="1335399" y="-134513"/>
            <a:ext cx="7308191" cy="7308191"/>
          </a:xfrm>
          <a:custGeom>
            <a:avLst/>
            <a:gdLst/>
            <a:ahLst/>
            <a:cxnLst/>
            <a:rect l="l" t="t" r="r" b="b"/>
            <a:pathLst>
              <a:path w="7308191" h="7308191">
                <a:moveTo>
                  <a:pt x="0" y="0"/>
                </a:moveTo>
                <a:lnTo>
                  <a:pt x="7308192" y="0"/>
                </a:lnTo>
                <a:lnTo>
                  <a:pt x="7308192" y="7308191"/>
                </a:lnTo>
                <a:lnTo>
                  <a:pt x="0" y="73081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6" name="Freeform 6"/>
          <p:cNvSpPr/>
          <p:nvPr/>
        </p:nvSpPr>
        <p:spPr>
          <a:xfrm flipH="1">
            <a:off x="-1353105" y="2619538"/>
            <a:ext cx="9647191" cy="11640653"/>
          </a:xfrm>
          <a:custGeom>
            <a:avLst/>
            <a:gdLst/>
            <a:ahLst/>
            <a:cxnLst/>
            <a:rect l="l" t="t" r="r" b="b"/>
            <a:pathLst>
              <a:path w="9647191" h="11640653">
                <a:moveTo>
                  <a:pt x="9647192" y="0"/>
                </a:moveTo>
                <a:lnTo>
                  <a:pt x="0" y="0"/>
                </a:lnTo>
                <a:lnTo>
                  <a:pt x="0" y="11640653"/>
                </a:lnTo>
                <a:lnTo>
                  <a:pt x="9647192" y="11640653"/>
                </a:lnTo>
                <a:lnTo>
                  <a:pt x="9647192" y="0"/>
                </a:lnTo>
                <a:close/>
              </a:path>
            </a:pathLst>
          </a:custGeom>
          <a:blipFill>
            <a:blip r:embed="rId9"/>
            <a:stretch>
              <a:fillRect/>
            </a:stretch>
          </a:blipFill>
        </p:spPr>
        <p:txBody>
          <a:bodyPr/>
          <a:lstStyle/>
          <a:p>
            <a:endParaRPr lang="en-CA"/>
          </a:p>
        </p:txBody>
      </p:sp>
      <p:grpSp>
        <p:nvGrpSpPr>
          <p:cNvPr id="7" name="Group 7"/>
          <p:cNvGrpSpPr/>
          <p:nvPr/>
        </p:nvGrpSpPr>
        <p:grpSpPr>
          <a:xfrm>
            <a:off x="4639381" y="1604236"/>
            <a:ext cx="8784251" cy="1518189"/>
            <a:chOff x="0" y="-596477"/>
            <a:chExt cx="11712333" cy="2024252"/>
          </a:xfrm>
        </p:grpSpPr>
        <p:sp>
          <p:nvSpPr>
            <p:cNvPr id="8" name="TextBox 8"/>
            <p:cNvSpPr txBox="1"/>
            <p:nvPr/>
          </p:nvSpPr>
          <p:spPr>
            <a:xfrm>
              <a:off x="4936618" y="-596477"/>
              <a:ext cx="6775715" cy="586485"/>
            </a:xfrm>
            <a:prstGeom prst="rect">
              <a:avLst/>
            </a:prstGeom>
          </p:spPr>
          <p:txBody>
            <a:bodyPr lIns="0" tIns="0" rIns="0" bIns="0" rtlCol="0" anchor="t">
              <a:spAutoFit/>
            </a:bodyPr>
            <a:lstStyle/>
            <a:p>
              <a:pPr marL="0" lvl="0" indent="0" algn="l">
                <a:lnSpc>
                  <a:spcPts val="3359"/>
                </a:lnSpc>
                <a:spcBef>
                  <a:spcPct val="0"/>
                </a:spcBef>
              </a:pPr>
              <a:r>
                <a:rPr lang="en-US" sz="4400" b="1" dirty="0">
                  <a:latin typeface="Barlow SemiCondensed Bold"/>
                  <a:ea typeface="Barlow SemiCondensed Bold"/>
                  <a:cs typeface="Barlow SemiCondensed Bold"/>
                  <a:sym typeface="Barlow SemiCondensed Bold"/>
                </a:rPr>
                <a:t>REFERENCES:</a:t>
              </a:r>
              <a:endParaRPr lang="en-US" sz="4400" b="1" u="none" dirty="0">
                <a:latin typeface="Barlow SemiCondensed Bold"/>
                <a:ea typeface="Barlow SemiCondensed Bold"/>
                <a:cs typeface="Barlow SemiCondensed Bold"/>
                <a:sym typeface="Barlow SemiCondensed Bold"/>
              </a:endParaRPr>
            </a:p>
          </p:txBody>
        </p:sp>
        <p:sp>
          <p:nvSpPr>
            <p:cNvPr id="9" name="TextBox 9"/>
            <p:cNvSpPr txBox="1"/>
            <p:nvPr/>
          </p:nvSpPr>
          <p:spPr>
            <a:xfrm>
              <a:off x="0" y="658334"/>
              <a:ext cx="6775715" cy="769441"/>
            </a:xfrm>
            <a:prstGeom prst="rect">
              <a:avLst/>
            </a:prstGeom>
          </p:spPr>
          <p:txBody>
            <a:bodyPr lIns="0" tIns="0" rIns="0" bIns="0" rtlCol="0" anchor="t">
              <a:spAutoFit/>
            </a:bodyPr>
            <a:lstStyle/>
            <a:p>
              <a:pPr marL="0" lvl="0" indent="0" algn="l">
                <a:lnSpc>
                  <a:spcPts val="4480"/>
                </a:lnSpc>
                <a:spcBef>
                  <a:spcPct val="0"/>
                </a:spcBef>
              </a:pPr>
              <a:endParaRPr lang="en-US" sz="4400" u="none" dirty="0">
                <a:solidFill>
                  <a:schemeClr val="bg1"/>
                </a:solidFill>
                <a:latin typeface="Barlow"/>
                <a:ea typeface="Barlow"/>
                <a:cs typeface="Barlow"/>
                <a:sym typeface="Barlow"/>
              </a:endParaRPr>
            </a:p>
          </p:txBody>
        </p:sp>
      </p:grpSp>
      <p:sp>
        <p:nvSpPr>
          <p:cNvPr id="16" name="TextBox 16"/>
          <p:cNvSpPr txBox="1"/>
          <p:nvPr/>
        </p:nvSpPr>
        <p:spPr>
          <a:xfrm>
            <a:off x="1039338" y="1282517"/>
            <a:ext cx="7429500" cy="1397819"/>
          </a:xfrm>
          <a:prstGeom prst="rect">
            <a:avLst/>
          </a:prstGeom>
        </p:spPr>
        <p:txBody>
          <a:bodyPr wrap="square" lIns="0" tIns="0" rIns="0" bIns="0" rtlCol="0" anchor="t">
            <a:spAutoFit/>
          </a:bodyPr>
          <a:lstStyle/>
          <a:p>
            <a:pPr algn="l">
              <a:lnSpc>
                <a:spcPts val="10944"/>
              </a:lnSpc>
            </a:pPr>
            <a:r>
              <a:rPr lang="en-US" sz="9600" b="1" dirty="0">
                <a:solidFill>
                  <a:schemeClr val="bg1">
                    <a:lumMod val="95000"/>
                  </a:schemeClr>
                </a:solidFill>
                <a:latin typeface="Barlow SemiCondensed Bold"/>
                <a:ea typeface="Barlow SemiCondensed Bold"/>
                <a:cs typeface="Barlow SemiCondensed Bold"/>
                <a:sym typeface="Barlow SemiCondensed Bold"/>
              </a:rPr>
              <a:t>THANK YOU</a:t>
            </a:r>
          </a:p>
        </p:txBody>
      </p:sp>
      <p:sp>
        <p:nvSpPr>
          <p:cNvPr id="17" name="TextBox 18">
            <a:extLst>
              <a:ext uri="{FF2B5EF4-FFF2-40B4-BE49-F238E27FC236}">
                <a16:creationId xmlns:a16="http://schemas.microsoft.com/office/drawing/2014/main" id="{8924229C-DD10-01AE-224C-D3D06415D1B4}"/>
              </a:ext>
            </a:extLst>
          </p:cNvPr>
          <p:cNvSpPr txBox="1"/>
          <p:nvPr/>
        </p:nvSpPr>
        <p:spPr>
          <a:xfrm>
            <a:off x="8468838" y="2377352"/>
            <a:ext cx="11509635" cy="3679854"/>
          </a:xfrm>
          <a:prstGeom prst="rect">
            <a:avLst/>
          </a:prstGeom>
        </p:spPr>
        <p:txBody>
          <a:bodyPr lIns="0" tIns="0" rIns="0" bIns="0" rtlCol="0" anchor="t">
            <a:spAutoFit/>
          </a:bodyPr>
          <a:lstStyle/>
          <a:p>
            <a:pPr algn="l">
              <a:lnSpc>
                <a:spcPts val="2940"/>
              </a:lnSpc>
            </a:pPr>
            <a:r>
              <a:rPr lang="en-US" sz="2100" i="1" dirty="0">
                <a:solidFill>
                  <a:srgbClr val="030724"/>
                </a:solidFill>
                <a:latin typeface="Barlow Italics"/>
                <a:ea typeface="Barlow Italics"/>
                <a:cs typeface="Barlow Italics"/>
                <a:sym typeface="Barlow Italics"/>
                <a:hlinkClick r:id="rId10"/>
              </a:rPr>
              <a:t>https://en.wikipedia.org/wiki/BMO_Field</a:t>
            </a:r>
            <a:endParaRPr lang="en-US" sz="2100" i="1" dirty="0">
              <a:solidFill>
                <a:srgbClr val="030724"/>
              </a:solidFill>
              <a:latin typeface="Barlow Italics"/>
              <a:ea typeface="Barlow Italics"/>
              <a:cs typeface="Barlow Italics"/>
              <a:sym typeface="Barlow Italics"/>
            </a:endParaRPr>
          </a:p>
          <a:p>
            <a:pPr algn="l">
              <a:lnSpc>
                <a:spcPts val="2940"/>
              </a:lnSpc>
            </a:pPr>
            <a:endParaRPr lang="en-US" sz="2100" i="1" dirty="0">
              <a:solidFill>
                <a:srgbClr val="030724"/>
              </a:solidFill>
              <a:latin typeface="Barlow Italics"/>
              <a:ea typeface="Barlow Italics"/>
              <a:cs typeface="Barlow Italics"/>
              <a:sym typeface="Barlow Italics"/>
            </a:endParaRPr>
          </a:p>
          <a:p>
            <a:pPr algn="l">
              <a:lnSpc>
                <a:spcPts val="2940"/>
              </a:lnSpc>
            </a:pPr>
            <a:r>
              <a:rPr lang="en-US" sz="2100" i="1" dirty="0">
                <a:solidFill>
                  <a:srgbClr val="030724"/>
                </a:solidFill>
                <a:latin typeface="Barlow Italics"/>
                <a:ea typeface="Barlow Italics"/>
                <a:cs typeface="Barlow Italics"/>
                <a:sym typeface="Barlow Italics"/>
                <a:hlinkClick r:id="rId11"/>
              </a:rPr>
              <a:t>https://www.statista.com/topics/2892/major-league-soccer-mls</a:t>
            </a:r>
            <a:endParaRPr lang="en-US" sz="2100" i="1" dirty="0">
              <a:solidFill>
                <a:srgbClr val="030724"/>
              </a:solidFill>
              <a:latin typeface="Barlow Italics"/>
              <a:ea typeface="Barlow Italics"/>
              <a:cs typeface="Barlow Italics"/>
              <a:sym typeface="Barlow Italics"/>
            </a:endParaRPr>
          </a:p>
          <a:p>
            <a:pPr algn="l">
              <a:lnSpc>
                <a:spcPts val="2940"/>
              </a:lnSpc>
            </a:pPr>
            <a:endParaRPr lang="en-US" sz="2100" i="1" dirty="0">
              <a:solidFill>
                <a:srgbClr val="030724"/>
              </a:solidFill>
              <a:latin typeface="Barlow Italics"/>
              <a:ea typeface="Barlow Italics"/>
              <a:cs typeface="Barlow Italics"/>
              <a:sym typeface="Barlow Italics"/>
            </a:endParaRPr>
          </a:p>
          <a:p>
            <a:pPr algn="l">
              <a:lnSpc>
                <a:spcPts val="2940"/>
              </a:lnSpc>
            </a:pPr>
            <a:r>
              <a:rPr lang="en-US" sz="2100" i="1" dirty="0">
                <a:solidFill>
                  <a:srgbClr val="030724"/>
                </a:solidFill>
                <a:latin typeface="Barlow Italics"/>
                <a:ea typeface="Barlow Italics"/>
                <a:cs typeface="Barlow Italics"/>
                <a:sym typeface="Barlow Italics"/>
                <a:hlinkClick r:id="rId12"/>
              </a:rPr>
              <a:t>https://soccerstadiumdigest.com/2023-mls-attendance</a:t>
            </a:r>
            <a:endParaRPr lang="en-US" sz="2100" i="1" dirty="0">
              <a:solidFill>
                <a:srgbClr val="030724"/>
              </a:solidFill>
              <a:latin typeface="Barlow Italics"/>
              <a:ea typeface="Barlow Italics"/>
              <a:cs typeface="Barlow Italics"/>
              <a:sym typeface="Barlow Italics"/>
            </a:endParaRPr>
          </a:p>
          <a:p>
            <a:pPr algn="l">
              <a:lnSpc>
                <a:spcPts val="2940"/>
              </a:lnSpc>
            </a:pPr>
            <a:endParaRPr lang="en-US" sz="2100" i="1" dirty="0">
              <a:solidFill>
                <a:srgbClr val="030724"/>
              </a:solidFill>
              <a:latin typeface="Barlow Italics"/>
              <a:ea typeface="Barlow Italics"/>
              <a:cs typeface="Barlow Italics"/>
              <a:sym typeface="Barlow Italics"/>
            </a:endParaRPr>
          </a:p>
          <a:p>
            <a:pPr>
              <a:lnSpc>
                <a:spcPts val="2940"/>
              </a:lnSpc>
            </a:pPr>
            <a:r>
              <a:rPr lang="en-CA" sz="2100" i="1" dirty="0">
                <a:solidFill>
                  <a:srgbClr val="030724"/>
                </a:solidFill>
                <a:latin typeface="Barlow Italics"/>
                <a:hlinkClick r:id="rId13"/>
              </a:rPr>
              <a:t>https://api.open-meteo.com/v1/forecast</a:t>
            </a:r>
            <a:endParaRPr lang="en-US" sz="2100" i="1" dirty="0">
              <a:solidFill>
                <a:srgbClr val="030724"/>
              </a:solidFill>
              <a:latin typeface="Barlow Italics"/>
              <a:ea typeface="Barlow Italics"/>
              <a:cs typeface="Barlow Italics"/>
              <a:sym typeface="Barlow Italics"/>
            </a:endParaRPr>
          </a:p>
          <a:p>
            <a:pPr algn="l">
              <a:lnSpc>
                <a:spcPts val="2940"/>
              </a:lnSpc>
            </a:pPr>
            <a:endParaRPr lang="en-CA" sz="2100" i="1" dirty="0">
              <a:solidFill>
                <a:srgbClr val="030724"/>
              </a:solidFill>
              <a:latin typeface="Barlow Italics"/>
              <a:ea typeface="Barlow Italics"/>
              <a:cs typeface="Barlow Italics"/>
            </a:endParaRPr>
          </a:p>
          <a:p>
            <a:pPr>
              <a:lnSpc>
                <a:spcPts val="2940"/>
              </a:lnSpc>
            </a:pPr>
            <a:r>
              <a:rPr lang="en-CA" sz="2100" dirty="0">
                <a:solidFill>
                  <a:srgbClr val="030724"/>
                </a:solidFill>
                <a:ea typeface="+mn-lt"/>
                <a:cs typeface="+mn-lt"/>
                <a:hlinkClick r:id="rId14"/>
              </a:rPr>
              <a:t>Weather Data Services | Visual Crossing</a:t>
            </a:r>
            <a:endParaRPr lang="en-CA" dirty="0"/>
          </a:p>
          <a:p>
            <a:pPr>
              <a:lnSpc>
                <a:spcPts val="2940"/>
              </a:lnSpc>
            </a:pPr>
            <a:endParaRPr lang="en-US" sz="2100" i="1" dirty="0">
              <a:solidFill>
                <a:srgbClr val="030724"/>
              </a:solidFill>
              <a:latin typeface="Barlow Italics"/>
              <a:ea typeface="Barlow Italics"/>
              <a:cs typeface="Barlow Italics"/>
            </a:endParaRPr>
          </a:p>
        </p:txBody>
      </p:sp>
      <p:sp>
        <p:nvSpPr>
          <p:cNvPr id="18" name="Freeform 14">
            <a:extLst>
              <a:ext uri="{FF2B5EF4-FFF2-40B4-BE49-F238E27FC236}">
                <a16:creationId xmlns:a16="http://schemas.microsoft.com/office/drawing/2014/main" id="{48FF3EB7-F7A7-FEBB-4191-376814D75F9D}"/>
              </a:ext>
            </a:extLst>
          </p:cNvPr>
          <p:cNvSpPr/>
          <p:nvPr/>
        </p:nvSpPr>
        <p:spPr>
          <a:xfrm>
            <a:off x="15026208" y="9058236"/>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15"/>
            <a:stretch>
              <a:fillRect/>
            </a:stretch>
          </a:blipFill>
        </p:spPr>
        <p:txBody>
          <a:bodyPr/>
          <a:lstStyle/>
          <a:p>
            <a:endParaRPr lang="en-CA"/>
          </a:p>
        </p:txBody>
      </p:sp>
    </p:spTree>
    <p:extLst>
      <p:ext uri="{BB962C8B-B14F-4D97-AF65-F5344CB8AC3E}">
        <p14:creationId xmlns:p14="http://schemas.microsoft.com/office/powerpoint/2010/main" val="2778120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sp>
        <p:nvSpPr>
          <p:cNvPr id="2" name="Freeform 2"/>
          <p:cNvSpPr/>
          <p:nvPr/>
        </p:nvSpPr>
        <p:spPr>
          <a:xfrm rot="5400000">
            <a:off x="-19507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a:off x="439799" y="450256"/>
            <a:ext cx="9404418" cy="9098774"/>
          </a:xfrm>
          <a:custGeom>
            <a:avLst/>
            <a:gdLst/>
            <a:ahLst/>
            <a:cxnLst/>
            <a:rect l="l" t="t" r="r" b="b"/>
            <a:pathLst>
              <a:path w="9404418" h="9098774">
                <a:moveTo>
                  <a:pt x="0" y="0"/>
                </a:moveTo>
                <a:lnTo>
                  <a:pt x="9404418" y="0"/>
                </a:lnTo>
                <a:lnTo>
                  <a:pt x="9404418" y="9098774"/>
                </a:lnTo>
                <a:lnTo>
                  <a:pt x="0" y="9098774"/>
                </a:lnTo>
                <a:lnTo>
                  <a:pt x="0" y="0"/>
                </a:lnTo>
                <a:close/>
              </a:path>
            </a:pathLst>
          </a:custGeom>
          <a:blipFill>
            <a:blip r:embed="rId5">
              <a:alphaModFix amt="16000"/>
            </a:blip>
            <a:stretch>
              <a:fillRect/>
            </a:stretch>
          </a:blipFill>
        </p:spPr>
        <p:txBody>
          <a:bodyPr/>
          <a:lstStyle/>
          <a:p>
            <a:endParaRPr lang="en-CA"/>
          </a:p>
        </p:txBody>
      </p:sp>
      <p:sp>
        <p:nvSpPr>
          <p:cNvPr id="4" name="Freeform 4"/>
          <p:cNvSpPr/>
          <p:nvPr/>
        </p:nvSpPr>
        <p:spPr>
          <a:xfrm rot="5400000">
            <a:off x="-366446" y="-442895"/>
            <a:ext cx="4683060" cy="4683060"/>
          </a:xfrm>
          <a:custGeom>
            <a:avLst/>
            <a:gdLst/>
            <a:ahLst/>
            <a:cxnLst/>
            <a:rect l="l" t="t" r="r" b="b"/>
            <a:pathLst>
              <a:path w="4683060" h="4683060">
                <a:moveTo>
                  <a:pt x="0" y="0"/>
                </a:moveTo>
                <a:lnTo>
                  <a:pt x="4683060" y="0"/>
                </a:lnTo>
                <a:lnTo>
                  <a:pt x="4683060" y="4683060"/>
                </a:lnTo>
                <a:lnTo>
                  <a:pt x="0" y="46830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 name="Freeform 5"/>
          <p:cNvSpPr/>
          <p:nvPr/>
        </p:nvSpPr>
        <p:spPr>
          <a:xfrm>
            <a:off x="4316614" y="3730697"/>
            <a:ext cx="5527603" cy="5527603"/>
          </a:xfrm>
          <a:custGeom>
            <a:avLst/>
            <a:gdLst/>
            <a:ahLst/>
            <a:cxnLst/>
            <a:rect l="l" t="t" r="r" b="b"/>
            <a:pathLst>
              <a:path w="5527603" h="5527603">
                <a:moveTo>
                  <a:pt x="0" y="0"/>
                </a:moveTo>
                <a:lnTo>
                  <a:pt x="5527603" y="0"/>
                </a:lnTo>
                <a:lnTo>
                  <a:pt x="5527603" y="5527603"/>
                </a:lnTo>
                <a:lnTo>
                  <a:pt x="0" y="55276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grpSp>
        <p:nvGrpSpPr>
          <p:cNvPr id="6" name="Group 6"/>
          <p:cNvGrpSpPr/>
          <p:nvPr/>
        </p:nvGrpSpPr>
        <p:grpSpPr>
          <a:xfrm>
            <a:off x="-688098" y="5538727"/>
            <a:ext cx="7895056" cy="7137130"/>
            <a:chOff x="0" y="0"/>
            <a:chExt cx="6350000" cy="5740400"/>
          </a:xfrm>
        </p:grpSpPr>
        <p:sp>
          <p:nvSpPr>
            <p:cNvPr id="7" name="Freeform 7"/>
            <p:cNvSpPr/>
            <p:nvPr/>
          </p:nvSpPr>
          <p:spPr>
            <a:xfrm>
              <a:off x="0" y="0"/>
              <a:ext cx="6351270" cy="5741670"/>
            </a:xfrm>
            <a:custGeom>
              <a:avLst/>
              <a:gdLst/>
              <a:ahLst/>
              <a:cxnLst/>
              <a:rect l="l" t="t" r="r" b="b"/>
              <a:pathLst>
                <a:path w="6351270" h="57416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10"/>
              <a:stretch>
                <a:fillRect l="-11535" r="-11535"/>
              </a:stretch>
            </a:blipFill>
          </p:spPr>
          <p:txBody>
            <a:bodyPr/>
            <a:lstStyle/>
            <a:p>
              <a:endParaRPr lang="en-CA"/>
            </a:p>
          </p:txBody>
        </p:sp>
      </p:grpSp>
      <p:sp>
        <p:nvSpPr>
          <p:cNvPr id="8" name="TextBox 8"/>
          <p:cNvSpPr txBox="1"/>
          <p:nvPr/>
        </p:nvSpPr>
        <p:spPr>
          <a:xfrm>
            <a:off x="10584954" y="731063"/>
            <a:ext cx="6969545" cy="8309967"/>
          </a:xfrm>
          <a:prstGeom prst="rect">
            <a:avLst/>
          </a:prstGeom>
        </p:spPr>
        <p:txBody>
          <a:bodyPr lIns="0" tIns="0" rIns="0" bIns="0" rtlCol="0" anchor="t">
            <a:spAutoFit/>
          </a:bodyPr>
          <a:lstStyle/>
          <a:p>
            <a:pPr marL="342900" lvl="0" indent="-342900">
              <a:buFont typeface="Arial" panose="020B0604020202020204" pitchFamily="34" charset="0"/>
              <a:buChar char="●"/>
            </a:pPr>
            <a:r>
              <a:rPr lang="en-CA" sz="3600" u="none" strike="noStrike" dirty="0">
                <a:solidFill>
                  <a:srgbClr val="58595B"/>
                </a:solidFill>
                <a:effectLst/>
                <a:latin typeface="Century Gothic" panose="020B0502020202020204" pitchFamily="34" charset="0"/>
                <a:ea typeface="Century Gothic" panose="020B0502020202020204" pitchFamily="34" charset="0"/>
                <a:cs typeface="Century Gothic" panose="020B0502020202020204" pitchFamily="34" charset="0"/>
              </a:rPr>
              <a:t>Assess the practicality of creating an algorithm that correlates historical weather data with attendance data.</a:t>
            </a:r>
          </a:p>
          <a:p>
            <a:pPr marL="342900" lvl="0" indent="-342900">
              <a:buFont typeface="Arial" panose="020B0604020202020204" pitchFamily="34" charset="0"/>
              <a:buChar char="●"/>
            </a:pPr>
            <a:endParaRPr lang="en-CA" sz="3600" u="none" strike="noStrike" dirty="0">
              <a:solidFill>
                <a:srgbClr val="58595B"/>
              </a:solidFill>
              <a:effectLst/>
              <a:latin typeface="Century Gothic" panose="020B0502020202020204" pitchFamily="34" charset="0"/>
              <a:ea typeface="Century Gothic" panose="020B0502020202020204" pitchFamily="34" charset="0"/>
              <a:cs typeface="Century Gothic" panose="020B0502020202020204" pitchFamily="34" charset="0"/>
            </a:endParaRPr>
          </a:p>
          <a:p>
            <a:pPr marL="342900" lvl="0" indent="-342900">
              <a:buFont typeface="Arial" panose="020B0604020202020204" pitchFamily="34" charset="0"/>
              <a:buChar char="●"/>
            </a:pPr>
            <a:r>
              <a:rPr lang="en-CA" sz="3600" u="none" strike="noStrike" dirty="0">
                <a:solidFill>
                  <a:srgbClr val="58595B"/>
                </a:solidFill>
                <a:effectLst/>
                <a:latin typeface="Century Gothic" panose="020B0502020202020204" pitchFamily="34" charset="0"/>
                <a:ea typeface="Century Gothic" panose="020B0502020202020204" pitchFamily="34" charset="0"/>
                <a:cs typeface="Century Gothic" panose="020B0502020202020204" pitchFamily="34" charset="0"/>
              </a:rPr>
              <a:t>Provide a well-justified rationale for the final decision on the feasibility of developing the algorithm. </a:t>
            </a:r>
          </a:p>
          <a:p>
            <a:pPr marL="342900" lvl="0" indent="-342900">
              <a:buFont typeface="Arial" panose="020B0604020202020204" pitchFamily="34" charset="0"/>
              <a:buChar char="●"/>
            </a:pPr>
            <a:endParaRPr lang="en-CA" sz="3600" u="none" strike="noStrike" dirty="0">
              <a:solidFill>
                <a:srgbClr val="58595B"/>
              </a:solidFill>
              <a:effectLst/>
              <a:latin typeface="Century Gothic" panose="020B0502020202020204" pitchFamily="34" charset="0"/>
              <a:ea typeface="Century Gothic" panose="020B0502020202020204" pitchFamily="34" charset="0"/>
              <a:cs typeface="Century Gothic" panose="020B0502020202020204" pitchFamily="34" charset="0"/>
            </a:endParaRPr>
          </a:p>
          <a:p>
            <a:pPr marL="342900" lvl="0" indent="-342900">
              <a:buFont typeface="Arial" panose="020B0604020202020204" pitchFamily="34" charset="0"/>
              <a:buChar char="●"/>
            </a:pPr>
            <a:r>
              <a:rPr lang="en-CA" sz="3600" u="none" strike="noStrike" dirty="0">
                <a:solidFill>
                  <a:srgbClr val="58595B"/>
                </a:solidFill>
                <a:effectLst/>
                <a:latin typeface="Century Gothic" panose="020B0502020202020204" pitchFamily="34" charset="0"/>
                <a:ea typeface="Century Gothic" panose="020B0502020202020204" pitchFamily="34" charset="0"/>
                <a:cs typeface="Century Gothic" panose="020B0502020202020204" pitchFamily="34" charset="0"/>
              </a:rPr>
              <a:t>If feasible, outline the potential advantages of implementing the algorithm within the marketing campaign context.</a:t>
            </a:r>
          </a:p>
        </p:txBody>
      </p:sp>
      <p:sp>
        <p:nvSpPr>
          <p:cNvPr id="9" name="TextBox 9"/>
          <p:cNvSpPr txBox="1"/>
          <p:nvPr/>
        </p:nvSpPr>
        <p:spPr>
          <a:xfrm>
            <a:off x="203306" y="1003667"/>
            <a:ext cx="8226616" cy="1051570"/>
          </a:xfrm>
          <a:prstGeom prst="rect">
            <a:avLst/>
          </a:prstGeom>
        </p:spPr>
        <p:txBody>
          <a:bodyPr lIns="0" tIns="0" rIns="0" bIns="0" rtlCol="0" anchor="t">
            <a:spAutoFit/>
          </a:bodyPr>
          <a:lstStyle>
            <a:defPPr>
              <a:defRPr lang="en-US"/>
            </a:defPPr>
            <a:lvl1pPr algn="ctr">
              <a:lnSpc>
                <a:spcPts val="8208"/>
              </a:lnSpc>
              <a:defRPr sz="7200" b="1">
                <a:solidFill>
                  <a:srgbClr val="FFFFFF"/>
                </a:solidFill>
                <a:latin typeface="Barlow SemiCondensed Bold"/>
                <a:ea typeface="Barlow SemiCondensed Bold"/>
                <a:cs typeface="Barlow SemiCondensed Bold"/>
              </a:defRPr>
            </a:lvl1pPr>
          </a:lstStyle>
          <a:p>
            <a:pPr algn="l"/>
            <a:r>
              <a:rPr lang="en-US" sz="8800" dirty="0">
                <a:sym typeface="Garet"/>
              </a:rPr>
              <a:t>INTRODUCTION</a:t>
            </a:r>
          </a:p>
        </p:txBody>
      </p:sp>
      <p:sp>
        <p:nvSpPr>
          <p:cNvPr id="10" name="TextBox 10"/>
          <p:cNvSpPr txBox="1"/>
          <p:nvPr/>
        </p:nvSpPr>
        <p:spPr>
          <a:xfrm>
            <a:off x="439799" y="2245540"/>
            <a:ext cx="8226616" cy="769441"/>
          </a:xfrm>
          <a:prstGeom prst="rect">
            <a:avLst/>
          </a:prstGeom>
        </p:spPr>
        <p:txBody>
          <a:bodyPr lIns="0" tIns="0" rIns="0" bIns="0" rtlCol="0" anchor="t">
            <a:spAutoFit/>
          </a:bodyPr>
          <a:lstStyle/>
          <a:p>
            <a:pPr algn="l">
              <a:lnSpc>
                <a:spcPts val="6042"/>
              </a:lnSpc>
            </a:pPr>
            <a:r>
              <a:rPr lang="en-US" sz="5300" b="1" dirty="0">
                <a:solidFill>
                  <a:srgbClr val="FFFFFF"/>
                </a:solidFill>
                <a:latin typeface="Barlow SemiCondensed Bold"/>
                <a:ea typeface="Barlow SemiCondensed Bold"/>
                <a:cs typeface="Barlow SemiCondensed Bold"/>
                <a:sym typeface="Barlow SemiCondensed Bold"/>
              </a:rPr>
              <a:t> </a:t>
            </a:r>
          </a:p>
        </p:txBody>
      </p:sp>
      <p:sp>
        <p:nvSpPr>
          <p:cNvPr id="11" name="Freeform 14">
            <a:extLst>
              <a:ext uri="{FF2B5EF4-FFF2-40B4-BE49-F238E27FC236}">
                <a16:creationId xmlns:a16="http://schemas.microsoft.com/office/drawing/2014/main" id="{DB249615-3579-32B4-8E5D-3CB43ECA952A}"/>
              </a:ext>
            </a:extLst>
          </p:cNvPr>
          <p:cNvSpPr/>
          <p:nvPr/>
        </p:nvSpPr>
        <p:spPr>
          <a:xfrm>
            <a:off x="15240000" y="9053730"/>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11"/>
            <a:stretch>
              <a:fillRect/>
            </a:stretch>
          </a:blipFill>
        </p:spPr>
        <p:txBody>
          <a:bodyPr/>
          <a:lstStyle/>
          <a:p>
            <a:endParaRPr lang="en-CA"/>
          </a:p>
        </p:txBody>
      </p:sp>
      <p:sp>
        <p:nvSpPr>
          <p:cNvPr id="12" name="TextBox 12">
            <a:extLst>
              <a:ext uri="{FF2B5EF4-FFF2-40B4-BE49-F238E27FC236}">
                <a16:creationId xmlns:a16="http://schemas.microsoft.com/office/drawing/2014/main" id="{1E46DF7B-E80B-E9D2-931B-1C8199643819}"/>
              </a:ext>
            </a:extLst>
          </p:cNvPr>
          <p:cNvSpPr txBox="1"/>
          <p:nvPr/>
        </p:nvSpPr>
        <p:spPr>
          <a:xfrm>
            <a:off x="224051" y="2267118"/>
            <a:ext cx="8185126" cy="897682"/>
          </a:xfrm>
          <a:prstGeom prst="rect">
            <a:avLst/>
          </a:prstGeom>
        </p:spPr>
        <p:txBody>
          <a:bodyPr lIns="0" tIns="0" rIns="0" bIns="0" rtlCol="0" anchor="t">
            <a:spAutoFit/>
          </a:bodyPr>
          <a:lstStyle/>
          <a:p>
            <a:pPr algn="l">
              <a:lnSpc>
                <a:spcPts val="3520"/>
              </a:lnSpc>
            </a:pPr>
            <a:endParaRPr lang="en-US" sz="3200" b="1" dirty="0">
              <a:solidFill>
                <a:srgbClr val="FFFFFF"/>
              </a:solidFill>
              <a:latin typeface="Barlow SemiCondensed Bold"/>
              <a:ea typeface="Barlow SemiCondensed Bold"/>
              <a:cs typeface="Barlow SemiCondensed Bold"/>
              <a:sym typeface="Barlow SemiCondensed Bold"/>
            </a:endParaRPr>
          </a:p>
          <a:p>
            <a:pPr algn="l">
              <a:lnSpc>
                <a:spcPts val="3520"/>
              </a:lnSpc>
            </a:pPr>
            <a:r>
              <a:rPr lang="en-US" sz="3200" b="1" dirty="0">
                <a:solidFill>
                  <a:srgbClr val="FFFFFF"/>
                </a:solidFill>
                <a:latin typeface="Barlow SemiCondensed Bold"/>
                <a:ea typeface="Barlow SemiCondensed Bold"/>
                <a:cs typeface="Barlow SemiCondensed Bold"/>
                <a:sym typeface="Barlow SemiCondensed Bold"/>
              </a:rPr>
              <a:t>This week we are to delivery the following: </a:t>
            </a:r>
          </a:p>
        </p:txBody>
      </p:sp>
    </p:spTree>
    <p:extLst>
      <p:ext uri="{BB962C8B-B14F-4D97-AF65-F5344CB8AC3E}">
        <p14:creationId xmlns:p14="http://schemas.microsoft.com/office/powerpoint/2010/main" val="3830846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sp>
        <p:nvSpPr>
          <p:cNvPr id="2" name="Freeform 2"/>
          <p:cNvSpPr/>
          <p:nvPr/>
        </p:nvSpPr>
        <p:spPr>
          <a:xfrm rot="-231947">
            <a:off x="-147887" y="5374558"/>
            <a:ext cx="19948796" cy="11207596"/>
          </a:xfrm>
          <a:custGeom>
            <a:avLst/>
            <a:gdLst/>
            <a:ahLst/>
            <a:cxnLst/>
            <a:rect l="l" t="t" r="r" b="b"/>
            <a:pathLst>
              <a:path w="19948796" h="11207596">
                <a:moveTo>
                  <a:pt x="0" y="0"/>
                </a:moveTo>
                <a:lnTo>
                  <a:pt x="19948796" y="0"/>
                </a:lnTo>
                <a:lnTo>
                  <a:pt x="19948796" y="11207596"/>
                </a:lnTo>
                <a:lnTo>
                  <a:pt x="0" y="11207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a:off x="14491086" y="5765378"/>
            <a:ext cx="4955786" cy="4955786"/>
          </a:xfrm>
          <a:custGeom>
            <a:avLst/>
            <a:gdLst/>
            <a:ahLst/>
            <a:cxnLst/>
            <a:rect l="l" t="t" r="r" b="b"/>
            <a:pathLst>
              <a:path w="4955786" h="4955786">
                <a:moveTo>
                  <a:pt x="0" y="0"/>
                </a:moveTo>
                <a:lnTo>
                  <a:pt x="4955786" y="0"/>
                </a:lnTo>
                <a:lnTo>
                  <a:pt x="4955786" y="4955786"/>
                </a:lnTo>
                <a:lnTo>
                  <a:pt x="0" y="4955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grpSp>
        <p:nvGrpSpPr>
          <p:cNvPr id="4" name="Group 4"/>
          <p:cNvGrpSpPr/>
          <p:nvPr/>
        </p:nvGrpSpPr>
        <p:grpSpPr>
          <a:xfrm>
            <a:off x="5226533" y="4195264"/>
            <a:ext cx="3684378" cy="4172478"/>
            <a:chOff x="0" y="0"/>
            <a:chExt cx="1006916" cy="1140311"/>
          </a:xfrm>
        </p:grpSpPr>
        <p:sp>
          <p:nvSpPr>
            <p:cNvPr id="5" name="Freeform 5"/>
            <p:cNvSpPr/>
            <p:nvPr/>
          </p:nvSpPr>
          <p:spPr>
            <a:xfrm>
              <a:off x="0" y="0"/>
              <a:ext cx="1006916" cy="1140311"/>
            </a:xfrm>
            <a:custGeom>
              <a:avLst/>
              <a:gdLst/>
              <a:ahLst/>
              <a:cxnLst/>
              <a:rect l="l" t="t" r="r" b="b"/>
              <a:pathLst>
                <a:path w="1006916" h="1140311">
                  <a:moveTo>
                    <a:pt x="0" y="0"/>
                  </a:moveTo>
                  <a:lnTo>
                    <a:pt x="1006916" y="0"/>
                  </a:lnTo>
                  <a:lnTo>
                    <a:pt x="1006916" y="1140311"/>
                  </a:lnTo>
                  <a:lnTo>
                    <a:pt x="0" y="1140311"/>
                  </a:lnTo>
                  <a:close/>
                </a:path>
              </a:pathLst>
            </a:custGeom>
            <a:solidFill>
              <a:srgbClr val="FFFFFF"/>
            </a:solidFill>
          </p:spPr>
          <p:txBody>
            <a:bodyPr/>
            <a:lstStyle/>
            <a:p>
              <a:endParaRPr lang="en-CA"/>
            </a:p>
          </p:txBody>
        </p:sp>
        <p:sp>
          <p:nvSpPr>
            <p:cNvPr id="6" name="TextBox 6"/>
            <p:cNvSpPr txBox="1"/>
            <p:nvPr/>
          </p:nvSpPr>
          <p:spPr>
            <a:xfrm>
              <a:off x="0" y="-47625"/>
              <a:ext cx="1006916" cy="1187936"/>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9391044" y="4195264"/>
            <a:ext cx="3684378" cy="4172478"/>
            <a:chOff x="0" y="0"/>
            <a:chExt cx="1006916" cy="1140311"/>
          </a:xfrm>
        </p:grpSpPr>
        <p:sp>
          <p:nvSpPr>
            <p:cNvPr id="8" name="Freeform 8"/>
            <p:cNvSpPr/>
            <p:nvPr/>
          </p:nvSpPr>
          <p:spPr>
            <a:xfrm>
              <a:off x="0" y="0"/>
              <a:ext cx="1006916" cy="1140311"/>
            </a:xfrm>
            <a:custGeom>
              <a:avLst/>
              <a:gdLst/>
              <a:ahLst/>
              <a:cxnLst/>
              <a:rect l="l" t="t" r="r" b="b"/>
              <a:pathLst>
                <a:path w="1006916" h="1140311">
                  <a:moveTo>
                    <a:pt x="0" y="0"/>
                  </a:moveTo>
                  <a:lnTo>
                    <a:pt x="1006916" y="0"/>
                  </a:lnTo>
                  <a:lnTo>
                    <a:pt x="1006916" y="1140311"/>
                  </a:lnTo>
                  <a:lnTo>
                    <a:pt x="0" y="1140311"/>
                  </a:lnTo>
                  <a:close/>
                </a:path>
              </a:pathLst>
            </a:custGeom>
            <a:solidFill>
              <a:srgbClr val="FFFFFF"/>
            </a:solidFill>
          </p:spPr>
          <p:txBody>
            <a:bodyPr/>
            <a:lstStyle/>
            <a:p>
              <a:endParaRPr lang="en-CA"/>
            </a:p>
          </p:txBody>
        </p:sp>
        <p:sp>
          <p:nvSpPr>
            <p:cNvPr id="9" name="TextBox 9"/>
            <p:cNvSpPr txBox="1"/>
            <p:nvPr/>
          </p:nvSpPr>
          <p:spPr>
            <a:xfrm>
              <a:off x="0" y="-47625"/>
              <a:ext cx="1006916" cy="1187936"/>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13555555" y="4195264"/>
            <a:ext cx="3703745" cy="4172478"/>
            <a:chOff x="0" y="0"/>
            <a:chExt cx="1012209" cy="1140311"/>
          </a:xfrm>
        </p:grpSpPr>
        <p:sp>
          <p:nvSpPr>
            <p:cNvPr id="11" name="Freeform 11"/>
            <p:cNvSpPr/>
            <p:nvPr/>
          </p:nvSpPr>
          <p:spPr>
            <a:xfrm>
              <a:off x="0" y="0"/>
              <a:ext cx="1012209" cy="1140311"/>
            </a:xfrm>
            <a:custGeom>
              <a:avLst/>
              <a:gdLst/>
              <a:ahLst/>
              <a:cxnLst/>
              <a:rect l="l" t="t" r="r" b="b"/>
              <a:pathLst>
                <a:path w="1012209" h="1140311">
                  <a:moveTo>
                    <a:pt x="0" y="0"/>
                  </a:moveTo>
                  <a:lnTo>
                    <a:pt x="1012209" y="0"/>
                  </a:lnTo>
                  <a:lnTo>
                    <a:pt x="1012209" y="1140311"/>
                  </a:lnTo>
                  <a:lnTo>
                    <a:pt x="0" y="1140311"/>
                  </a:lnTo>
                  <a:close/>
                </a:path>
              </a:pathLst>
            </a:custGeom>
            <a:solidFill>
              <a:srgbClr val="FFFFFF"/>
            </a:solidFill>
          </p:spPr>
          <p:txBody>
            <a:bodyPr/>
            <a:lstStyle/>
            <a:p>
              <a:endParaRPr lang="en-CA"/>
            </a:p>
          </p:txBody>
        </p:sp>
        <p:sp>
          <p:nvSpPr>
            <p:cNvPr id="12" name="TextBox 12"/>
            <p:cNvSpPr txBox="1"/>
            <p:nvPr/>
          </p:nvSpPr>
          <p:spPr>
            <a:xfrm>
              <a:off x="0" y="-47625"/>
              <a:ext cx="1012209" cy="1187936"/>
            </a:xfrm>
            <a:prstGeom prst="rect">
              <a:avLst/>
            </a:prstGeom>
          </p:spPr>
          <p:txBody>
            <a:bodyPr lIns="50800" tIns="50800" rIns="50800" bIns="50800" rtlCol="0" anchor="ctr"/>
            <a:lstStyle/>
            <a:p>
              <a:pPr algn="ctr">
                <a:lnSpc>
                  <a:spcPts val="2940"/>
                </a:lnSpc>
              </a:pPr>
              <a:endParaRPr/>
            </a:p>
            <a:p>
              <a:pPr algn="ctr">
                <a:lnSpc>
                  <a:spcPts val="2940"/>
                </a:lnSpc>
              </a:pPr>
              <a:endParaRPr/>
            </a:p>
            <a:p>
              <a:pPr algn="ctr">
                <a:lnSpc>
                  <a:spcPts val="2940"/>
                </a:lnSpc>
              </a:pPr>
              <a:endParaRPr/>
            </a:p>
          </p:txBody>
        </p:sp>
      </p:grpSp>
      <p:sp>
        <p:nvSpPr>
          <p:cNvPr id="13" name="Freeform 13"/>
          <p:cNvSpPr/>
          <p:nvPr/>
        </p:nvSpPr>
        <p:spPr>
          <a:xfrm>
            <a:off x="0" y="6065973"/>
            <a:ext cx="4354596" cy="4354596"/>
          </a:xfrm>
          <a:custGeom>
            <a:avLst/>
            <a:gdLst/>
            <a:ahLst/>
            <a:cxnLst/>
            <a:rect l="l" t="t" r="r" b="b"/>
            <a:pathLst>
              <a:path w="4354596" h="4354596">
                <a:moveTo>
                  <a:pt x="0" y="0"/>
                </a:moveTo>
                <a:lnTo>
                  <a:pt x="4354596" y="0"/>
                </a:lnTo>
                <a:lnTo>
                  <a:pt x="4354596" y="4354596"/>
                </a:lnTo>
                <a:lnTo>
                  <a:pt x="0" y="4354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4" name="Freeform 14"/>
          <p:cNvSpPr/>
          <p:nvPr/>
        </p:nvSpPr>
        <p:spPr>
          <a:xfrm>
            <a:off x="6407123" y="326354"/>
            <a:ext cx="5473754" cy="2310609"/>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8"/>
            <a:stretch>
              <a:fillRect/>
            </a:stretch>
          </a:blipFill>
        </p:spPr>
        <p:txBody>
          <a:bodyPr/>
          <a:lstStyle/>
          <a:p>
            <a:endParaRPr lang="en-CA"/>
          </a:p>
        </p:txBody>
      </p:sp>
      <p:sp>
        <p:nvSpPr>
          <p:cNvPr id="15" name="TextBox 15"/>
          <p:cNvSpPr txBox="1"/>
          <p:nvPr/>
        </p:nvSpPr>
        <p:spPr>
          <a:xfrm>
            <a:off x="861124" y="8682067"/>
            <a:ext cx="7577935" cy="1054989"/>
          </a:xfrm>
          <a:prstGeom prst="rect">
            <a:avLst/>
          </a:prstGeom>
        </p:spPr>
        <p:txBody>
          <a:bodyPr lIns="0" tIns="0" rIns="0" bIns="0" rtlCol="0" anchor="t">
            <a:spAutoFit/>
          </a:bodyPr>
          <a:lstStyle/>
          <a:p>
            <a:pPr algn="l">
              <a:lnSpc>
                <a:spcPts val="8208"/>
              </a:lnSpc>
            </a:pPr>
            <a:r>
              <a:rPr lang="en-US" sz="7200" b="1" dirty="0">
                <a:solidFill>
                  <a:srgbClr val="F7F7F8"/>
                </a:solidFill>
                <a:latin typeface="Barlow SemiCondensed Bold"/>
                <a:ea typeface="Barlow SemiCondensed Bold"/>
                <a:cs typeface="Barlow SemiCondensed Bold"/>
                <a:sym typeface="Barlow SemiCondensed Bold"/>
              </a:rPr>
              <a:t>TEAM MEMBERS</a:t>
            </a:r>
          </a:p>
        </p:txBody>
      </p:sp>
      <p:sp>
        <p:nvSpPr>
          <p:cNvPr id="16" name="TextBox 16"/>
          <p:cNvSpPr txBox="1"/>
          <p:nvPr/>
        </p:nvSpPr>
        <p:spPr>
          <a:xfrm>
            <a:off x="962386" y="3392780"/>
            <a:ext cx="3687706" cy="462534"/>
          </a:xfrm>
          <a:prstGeom prst="rect">
            <a:avLst/>
          </a:prstGeom>
        </p:spPr>
        <p:txBody>
          <a:bodyPr lIns="0" tIns="0" rIns="0" bIns="0" rtlCol="0" anchor="t">
            <a:spAutoFit/>
          </a:bodyPr>
          <a:lstStyle/>
          <a:p>
            <a:pPr algn="ctr">
              <a:lnSpc>
                <a:spcPts val="3648"/>
              </a:lnSpc>
            </a:pPr>
            <a:r>
              <a:rPr lang="en-US" sz="3200" b="1">
                <a:solidFill>
                  <a:srgbClr val="030724"/>
                </a:solidFill>
                <a:latin typeface="Barlow SemiCondensed Bold"/>
                <a:ea typeface="Barlow SemiCondensed Bold"/>
                <a:cs typeface="Barlow SemiCondensed Bold"/>
                <a:sym typeface="Barlow SemiCondensed Bold"/>
              </a:rPr>
              <a:t>CHIBUIKE OKOROAMA</a:t>
            </a:r>
          </a:p>
        </p:txBody>
      </p:sp>
      <p:sp>
        <p:nvSpPr>
          <p:cNvPr id="17" name="TextBox 17"/>
          <p:cNvSpPr txBox="1"/>
          <p:nvPr/>
        </p:nvSpPr>
        <p:spPr>
          <a:xfrm>
            <a:off x="5226533" y="3003706"/>
            <a:ext cx="3687706" cy="923330"/>
          </a:xfrm>
          <a:prstGeom prst="rect">
            <a:avLst/>
          </a:prstGeom>
        </p:spPr>
        <p:txBody>
          <a:bodyPr lIns="0" tIns="0" rIns="0" bIns="0" rtlCol="0" anchor="t">
            <a:spAutoFit/>
          </a:bodyPr>
          <a:lstStyle/>
          <a:p>
            <a:pPr algn="ctr">
              <a:lnSpc>
                <a:spcPts val="3648"/>
              </a:lnSpc>
            </a:pPr>
            <a:r>
              <a:rPr lang="en-US" sz="3200" b="1" dirty="0">
                <a:solidFill>
                  <a:srgbClr val="030724"/>
                </a:solidFill>
                <a:latin typeface="Barlow SemiCondensed Bold"/>
                <a:ea typeface="Barlow SemiCondensed Bold"/>
                <a:cs typeface="Barlow SemiCondensed Bold"/>
                <a:sym typeface="Barlow SemiCondensed Bold"/>
              </a:rPr>
              <a:t>VENKATA MANISH</a:t>
            </a:r>
          </a:p>
          <a:p>
            <a:pPr algn="ctr">
              <a:lnSpc>
                <a:spcPts val="3648"/>
              </a:lnSpc>
            </a:pPr>
            <a:r>
              <a:rPr lang="en-US" sz="3200" b="1" dirty="0">
                <a:solidFill>
                  <a:srgbClr val="030724"/>
                </a:solidFill>
                <a:latin typeface="Barlow SemiCondensed Bold"/>
                <a:ea typeface="Barlow SemiCondensed Bold"/>
                <a:cs typeface="Barlow SemiCondensed Bold"/>
                <a:sym typeface="Barlow SemiCondensed Bold"/>
              </a:rPr>
              <a:t>KATRAGADDA</a:t>
            </a:r>
          </a:p>
        </p:txBody>
      </p:sp>
      <p:sp>
        <p:nvSpPr>
          <p:cNvPr id="18" name="TextBox 18"/>
          <p:cNvSpPr txBox="1"/>
          <p:nvPr/>
        </p:nvSpPr>
        <p:spPr>
          <a:xfrm>
            <a:off x="13551671" y="3392780"/>
            <a:ext cx="3687706" cy="461665"/>
          </a:xfrm>
          <a:prstGeom prst="rect">
            <a:avLst/>
          </a:prstGeom>
        </p:spPr>
        <p:txBody>
          <a:bodyPr lIns="0" tIns="0" rIns="0" bIns="0" rtlCol="0" anchor="t">
            <a:spAutoFit/>
          </a:bodyPr>
          <a:lstStyle/>
          <a:p>
            <a:pPr algn="ctr">
              <a:lnSpc>
                <a:spcPts val="3648"/>
              </a:lnSpc>
            </a:pPr>
            <a:r>
              <a:rPr lang="en-US" sz="3200" b="1" dirty="0">
                <a:solidFill>
                  <a:srgbClr val="030724"/>
                </a:solidFill>
                <a:latin typeface="Barlow SemiCondensed Bold"/>
                <a:ea typeface="Barlow SemiCondensed Bold"/>
                <a:cs typeface="Barlow SemiCondensed Bold"/>
                <a:sym typeface="Barlow SemiCondensed Bold"/>
              </a:rPr>
              <a:t>MOHAMED AFTHAB</a:t>
            </a:r>
          </a:p>
        </p:txBody>
      </p:sp>
      <p:grpSp>
        <p:nvGrpSpPr>
          <p:cNvPr id="19" name="Group 19"/>
          <p:cNvGrpSpPr/>
          <p:nvPr/>
        </p:nvGrpSpPr>
        <p:grpSpPr>
          <a:xfrm>
            <a:off x="962386" y="4195264"/>
            <a:ext cx="3684378" cy="4172478"/>
            <a:chOff x="0" y="0"/>
            <a:chExt cx="1006916" cy="1140311"/>
          </a:xfrm>
        </p:grpSpPr>
        <p:sp>
          <p:nvSpPr>
            <p:cNvPr id="20" name="Freeform 20"/>
            <p:cNvSpPr/>
            <p:nvPr/>
          </p:nvSpPr>
          <p:spPr>
            <a:xfrm>
              <a:off x="0" y="0"/>
              <a:ext cx="1006916" cy="1140311"/>
            </a:xfrm>
            <a:custGeom>
              <a:avLst/>
              <a:gdLst/>
              <a:ahLst/>
              <a:cxnLst/>
              <a:rect l="l" t="t" r="r" b="b"/>
              <a:pathLst>
                <a:path w="1006916" h="1140311">
                  <a:moveTo>
                    <a:pt x="0" y="0"/>
                  </a:moveTo>
                  <a:lnTo>
                    <a:pt x="1006916" y="0"/>
                  </a:lnTo>
                  <a:lnTo>
                    <a:pt x="1006916" y="1140311"/>
                  </a:lnTo>
                  <a:lnTo>
                    <a:pt x="0" y="1140311"/>
                  </a:lnTo>
                  <a:close/>
                </a:path>
              </a:pathLst>
            </a:custGeom>
            <a:solidFill>
              <a:srgbClr val="FFFFFF"/>
            </a:solidFill>
          </p:spPr>
          <p:txBody>
            <a:bodyPr/>
            <a:lstStyle/>
            <a:p>
              <a:endParaRPr lang="en-CA"/>
            </a:p>
          </p:txBody>
        </p:sp>
        <p:sp>
          <p:nvSpPr>
            <p:cNvPr id="21" name="TextBox 21"/>
            <p:cNvSpPr txBox="1"/>
            <p:nvPr/>
          </p:nvSpPr>
          <p:spPr>
            <a:xfrm>
              <a:off x="0" y="-47625"/>
              <a:ext cx="1006916" cy="1187936"/>
            </a:xfrm>
            <a:prstGeom prst="rect">
              <a:avLst/>
            </a:prstGeom>
          </p:spPr>
          <p:txBody>
            <a:bodyPr lIns="50800" tIns="50800" rIns="50800" bIns="50800" rtlCol="0" anchor="ctr"/>
            <a:lstStyle/>
            <a:p>
              <a:pPr algn="ctr">
                <a:lnSpc>
                  <a:spcPts val="2940"/>
                </a:lnSpc>
              </a:pPr>
              <a:endParaRPr/>
            </a:p>
            <a:p>
              <a:pPr algn="ctr">
                <a:lnSpc>
                  <a:spcPts val="2940"/>
                </a:lnSpc>
              </a:pPr>
              <a:endParaRPr/>
            </a:p>
          </p:txBody>
        </p:sp>
      </p:grpSp>
      <p:sp>
        <p:nvSpPr>
          <p:cNvPr id="22" name="TextBox 22"/>
          <p:cNvSpPr txBox="1"/>
          <p:nvPr/>
        </p:nvSpPr>
        <p:spPr>
          <a:xfrm>
            <a:off x="9387716" y="3392780"/>
            <a:ext cx="3687706" cy="462534"/>
          </a:xfrm>
          <a:prstGeom prst="rect">
            <a:avLst/>
          </a:prstGeom>
        </p:spPr>
        <p:txBody>
          <a:bodyPr lIns="0" tIns="0" rIns="0" bIns="0" rtlCol="0" anchor="t">
            <a:spAutoFit/>
          </a:bodyPr>
          <a:lstStyle/>
          <a:p>
            <a:pPr algn="ctr">
              <a:lnSpc>
                <a:spcPts val="3648"/>
              </a:lnSpc>
            </a:pPr>
            <a:r>
              <a:rPr lang="en-US" sz="3200" b="1" dirty="0">
                <a:solidFill>
                  <a:srgbClr val="030724"/>
                </a:solidFill>
                <a:latin typeface="Barlow SemiCondensed Bold"/>
                <a:ea typeface="Barlow SemiCondensed Bold"/>
                <a:cs typeface="Barlow SemiCondensed Bold"/>
                <a:sym typeface="Barlow SemiCondensed Bold"/>
              </a:rPr>
              <a:t>PRESCILA MORA</a:t>
            </a:r>
          </a:p>
        </p:txBody>
      </p:sp>
      <p:grpSp>
        <p:nvGrpSpPr>
          <p:cNvPr id="23" name="Group 23"/>
          <p:cNvGrpSpPr/>
          <p:nvPr/>
        </p:nvGrpSpPr>
        <p:grpSpPr>
          <a:xfrm>
            <a:off x="5226533" y="4195264"/>
            <a:ext cx="3684378" cy="4172478"/>
            <a:chOff x="0" y="0"/>
            <a:chExt cx="4912503" cy="5563305"/>
          </a:xfrm>
        </p:grpSpPr>
        <p:pic>
          <p:nvPicPr>
            <p:cNvPr id="24" name="Picture 24"/>
            <p:cNvPicPr>
              <a:picLocks noChangeAspect="1"/>
            </p:cNvPicPr>
            <p:nvPr/>
          </p:nvPicPr>
          <p:blipFill>
            <a:blip r:embed="rId9"/>
            <a:srcRect l="5849" r="5849"/>
            <a:stretch>
              <a:fillRect/>
            </a:stretch>
          </p:blipFill>
          <p:spPr>
            <a:xfrm>
              <a:off x="0" y="0"/>
              <a:ext cx="4912503" cy="5563305"/>
            </a:xfrm>
            <a:prstGeom prst="rect">
              <a:avLst/>
            </a:prstGeom>
          </p:spPr>
        </p:pic>
      </p:grpSp>
      <p:grpSp>
        <p:nvGrpSpPr>
          <p:cNvPr id="25" name="Group 25"/>
          <p:cNvGrpSpPr/>
          <p:nvPr/>
        </p:nvGrpSpPr>
        <p:grpSpPr>
          <a:xfrm>
            <a:off x="859357" y="4195264"/>
            <a:ext cx="3786151" cy="4172478"/>
            <a:chOff x="0" y="0"/>
            <a:chExt cx="5048202" cy="5563305"/>
          </a:xfrm>
        </p:grpSpPr>
        <p:pic>
          <p:nvPicPr>
            <p:cNvPr id="26" name="Picture 26"/>
            <p:cNvPicPr>
              <a:picLocks noChangeAspect="1"/>
            </p:cNvPicPr>
            <p:nvPr/>
          </p:nvPicPr>
          <p:blipFill>
            <a:blip r:embed="rId10"/>
            <a:srcRect l="15299" r="15299" b="37763"/>
            <a:stretch>
              <a:fillRect/>
            </a:stretch>
          </p:blipFill>
          <p:spPr>
            <a:xfrm>
              <a:off x="0" y="0"/>
              <a:ext cx="5048202" cy="5563305"/>
            </a:xfrm>
            <a:prstGeom prst="rect">
              <a:avLst/>
            </a:prstGeom>
          </p:spPr>
        </p:pic>
      </p:grpSp>
      <p:grpSp>
        <p:nvGrpSpPr>
          <p:cNvPr id="27" name="Group 27"/>
          <p:cNvGrpSpPr/>
          <p:nvPr/>
        </p:nvGrpSpPr>
        <p:grpSpPr>
          <a:xfrm>
            <a:off x="9337118" y="4195264"/>
            <a:ext cx="3792230" cy="4172478"/>
            <a:chOff x="0" y="0"/>
            <a:chExt cx="5056307" cy="5563305"/>
          </a:xfrm>
        </p:grpSpPr>
        <p:pic>
          <p:nvPicPr>
            <p:cNvPr id="28" name="Picture 28"/>
            <p:cNvPicPr>
              <a:picLocks noChangeAspect="1"/>
            </p:cNvPicPr>
            <p:nvPr/>
          </p:nvPicPr>
          <p:blipFill>
            <a:blip r:embed="rId11"/>
            <a:srcRect t="8789" b="8789"/>
            <a:stretch>
              <a:fillRect/>
            </a:stretch>
          </p:blipFill>
          <p:spPr>
            <a:xfrm>
              <a:off x="0" y="0"/>
              <a:ext cx="5056307" cy="5563305"/>
            </a:xfrm>
            <a:prstGeom prst="rect">
              <a:avLst/>
            </a:prstGeom>
          </p:spPr>
        </p:pic>
      </p:grpSp>
      <p:grpSp>
        <p:nvGrpSpPr>
          <p:cNvPr id="29" name="Group 29"/>
          <p:cNvGrpSpPr/>
          <p:nvPr/>
        </p:nvGrpSpPr>
        <p:grpSpPr>
          <a:xfrm>
            <a:off x="13432102" y="4195264"/>
            <a:ext cx="3807274" cy="4172478"/>
            <a:chOff x="0" y="0"/>
            <a:chExt cx="5076366" cy="5563305"/>
          </a:xfrm>
        </p:grpSpPr>
        <p:pic>
          <p:nvPicPr>
            <p:cNvPr id="30" name="Picture 30"/>
            <p:cNvPicPr>
              <a:picLocks noChangeAspect="1"/>
            </p:cNvPicPr>
            <p:nvPr/>
          </p:nvPicPr>
          <p:blipFill>
            <a:blip r:embed="rId12"/>
            <a:srcRect l="12360" r="12360"/>
            <a:stretch>
              <a:fillRect/>
            </a:stretch>
          </p:blipFill>
          <p:spPr>
            <a:xfrm>
              <a:off x="0" y="0"/>
              <a:ext cx="5076366" cy="5563305"/>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78321"/>
            <a:ext cx="10489760" cy="5508679"/>
            <a:chOff x="0" y="0"/>
            <a:chExt cx="2762735" cy="1450846"/>
          </a:xfrm>
        </p:grpSpPr>
        <p:sp>
          <p:nvSpPr>
            <p:cNvPr id="3" name="Freeform 3"/>
            <p:cNvSpPr/>
            <p:nvPr/>
          </p:nvSpPr>
          <p:spPr>
            <a:xfrm>
              <a:off x="0" y="0"/>
              <a:ext cx="2762735" cy="1450846"/>
            </a:xfrm>
            <a:custGeom>
              <a:avLst/>
              <a:gdLst/>
              <a:ahLst/>
              <a:cxnLst/>
              <a:rect l="l" t="t" r="r" b="b"/>
              <a:pathLst>
                <a:path w="2762735" h="1450846">
                  <a:moveTo>
                    <a:pt x="0" y="0"/>
                  </a:moveTo>
                  <a:lnTo>
                    <a:pt x="2762735" y="0"/>
                  </a:lnTo>
                  <a:lnTo>
                    <a:pt x="2762735" y="1450846"/>
                  </a:lnTo>
                  <a:lnTo>
                    <a:pt x="0" y="1450846"/>
                  </a:lnTo>
                  <a:close/>
                </a:path>
              </a:pathLst>
            </a:custGeom>
            <a:solidFill>
              <a:srgbClr val="DFE5E9"/>
            </a:solidFill>
          </p:spPr>
          <p:txBody>
            <a:bodyPr/>
            <a:lstStyle/>
            <a:p>
              <a:endParaRPr lang="en-CA"/>
            </a:p>
          </p:txBody>
        </p:sp>
        <p:sp>
          <p:nvSpPr>
            <p:cNvPr id="4" name="TextBox 4"/>
            <p:cNvSpPr txBox="1"/>
            <p:nvPr/>
          </p:nvSpPr>
          <p:spPr>
            <a:xfrm>
              <a:off x="0" y="-38100"/>
              <a:ext cx="2762735" cy="148894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6238794">
            <a:off x="10192649" y="-582176"/>
            <a:ext cx="12833819" cy="12833819"/>
          </a:xfrm>
          <a:custGeom>
            <a:avLst/>
            <a:gdLst/>
            <a:ahLst/>
            <a:cxnLst/>
            <a:rect l="l" t="t" r="r" b="b"/>
            <a:pathLst>
              <a:path w="12833819" h="12833819">
                <a:moveTo>
                  <a:pt x="0" y="0"/>
                </a:moveTo>
                <a:lnTo>
                  <a:pt x="12833819" y="0"/>
                </a:lnTo>
                <a:lnTo>
                  <a:pt x="12833819" y="12833819"/>
                </a:lnTo>
                <a:lnTo>
                  <a:pt x="0" y="128338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6" name="Freeform 6"/>
          <p:cNvSpPr/>
          <p:nvPr/>
        </p:nvSpPr>
        <p:spPr>
          <a:xfrm rot="6236223">
            <a:off x="10086166" y="27016"/>
            <a:ext cx="11837377" cy="11452662"/>
          </a:xfrm>
          <a:custGeom>
            <a:avLst/>
            <a:gdLst/>
            <a:ahLst/>
            <a:cxnLst/>
            <a:rect l="l" t="t" r="r" b="b"/>
            <a:pathLst>
              <a:path w="11837377" h="11452662">
                <a:moveTo>
                  <a:pt x="0" y="0"/>
                </a:moveTo>
                <a:lnTo>
                  <a:pt x="11837376" y="0"/>
                </a:lnTo>
                <a:lnTo>
                  <a:pt x="11837376" y="11452662"/>
                </a:lnTo>
                <a:lnTo>
                  <a:pt x="0" y="11452662"/>
                </a:lnTo>
                <a:lnTo>
                  <a:pt x="0" y="0"/>
                </a:lnTo>
                <a:close/>
              </a:path>
            </a:pathLst>
          </a:custGeom>
          <a:blipFill>
            <a:blip r:embed="rId5">
              <a:alphaModFix amt="12000"/>
            </a:blip>
            <a:stretch>
              <a:fillRect/>
            </a:stretch>
          </a:blipFill>
        </p:spPr>
        <p:txBody>
          <a:bodyPr/>
          <a:lstStyle/>
          <a:p>
            <a:endParaRPr lang="en-CA"/>
          </a:p>
        </p:txBody>
      </p:sp>
      <p:sp>
        <p:nvSpPr>
          <p:cNvPr id="7" name="Freeform 7"/>
          <p:cNvSpPr/>
          <p:nvPr/>
        </p:nvSpPr>
        <p:spPr>
          <a:xfrm rot="5400000" flipH="1" flipV="1">
            <a:off x="13572487" y="5571487"/>
            <a:ext cx="5198280" cy="5198280"/>
          </a:xfrm>
          <a:custGeom>
            <a:avLst/>
            <a:gdLst/>
            <a:ahLst/>
            <a:cxnLst/>
            <a:rect l="l" t="t" r="r" b="b"/>
            <a:pathLst>
              <a:path w="5198280" h="5198280">
                <a:moveTo>
                  <a:pt x="5198279" y="5198279"/>
                </a:moveTo>
                <a:lnTo>
                  <a:pt x="0" y="5198279"/>
                </a:lnTo>
                <a:lnTo>
                  <a:pt x="0" y="0"/>
                </a:lnTo>
                <a:lnTo>
                  <a:pt x="5198279" y="0"/>
                </a:lnTo>
                <a:lnTo>
                  <a:pt x="5198279" y="5198279"/>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8" name="Freeform 8"/>
          <p:cNvSpPr/>
          <p:nvPr/>
        </p:nvSpPr>
        <p:spPr>
          <a:xfrm>
            <a:off x="13200202" y="-465803"/>
            <a:ext cx="5609303" cy="5609303"/>
          </a:xfrm>
          <a:custGeom>
            <a:avLst/>
            <a:gdLst/>
            <a:ahLst/>
            <a:cxnLst/>
            <a:rect l="l" t="t" r="r" b="b"/>
            <a:pathLst>
              <a:path w="5609303" h="5609303">
                <a:moveTo>
                  <a:pt x="0" y="0"/>
                </a:moveTo>
                <a:lnTo>
                  <a:pt x="5609304" y="0"/>
                </a:lnTo>
                <a:lnTo>
                  <a:pt x="5609304" y="5609303"/>
                </a:lnTo>
                <a:lnTo>
                  <a:pt x="0" y="56093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grpSp>
        <p:nvGrpSpPr>
          <p:cNvPr id="9" name="Group 9"/>
          <p:cNvGrpSpPr/>
          <p:nvPr/>
        </p:nvGrpSpPr>
        <p:grpSpPr>
          <a:xfrm>
            <a:off x="8191700" y="1028700"/>
            <a:ext cx="8055039" cy="7499242"/>
            <a:chOff x="0" y="0"/>
            <a:chExt cx="6350000" cy="5911850"/>
          </a:xfrm>
        </p:grpSpPr>
        <p:sp>
          <p:nvSpPr>
            <p:cNvPr id="10" name="Freeform 10"/>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10"/>
              <a:stretch>
                <a:fillRect l="-19969" r="-19969"/>
              </a:stretch>
            </a:blipFill>
          </p:spPr>
          <p:txBody>
            <a:bodyPr/>
            <a:lstStyle/>
            <a:p>
              <a:endParaRPr lang="en-CA"/>
            </a:p>
          </p:txBody>
        </p:sp>
      </p:grpSp>
      <p:sp>
        <p:nvSpPr>
          <p:cNvPr id="11" name="Freeform 11"/>
          <p:cNvSpPr/>
          <p:nvPr/>
        </p:nvSpPr>
        <p:spPr>
          <a:xfrm>
            <a:off x="1765245" y="0"/>
            <a:ext cx="5236923" cy="4928869"/>
          </a:xfrm>
          <a:custGeom>
            <a:avLst/>
            <a:gdLst/>
            <a:ahLst/>
            <a:cxnLst/>
            <a:rect l="l" t="t" r="r" b="b"/>
            <a:pathLst>
              <a:path w="5236923" h="4928869">
                <a:moveTo>
                  <a:pt x="0" y="0"/>
                </a:moveTo>
                <a:lnTo>
                  <a:pt x="5236923" y="0"/>
                </a:lnTo>
                <a:lnTo>
                  <a:pt x="5236923" y="4928869"/>
                </a:lnTo>
                <a:lnTo>
                  <a:pt x="0" y="4928869"/>
                </a:lnTo>
                <a:lnTo>
                  <a:pt x="0" y="0"/>
                </a:lnTo>
                <a:close/>
              </a:path>
            </a:pathLst>
          </a:custGeom>
          <a:blipFill>
            <a:blip r:embed="rId11"/>
            <a:stretch>
              <a:fillRect/>
            </a:stretch>
          </a:blipFill>
        </p:spPr>
        <p:txBody>
          <a:bodyPr/>
          <a:lstStyle/>
          <a:p>
            <a:endParaRPr lang="en-CA"/>
          </a:p>
        </p:txBody>
      </p:sp>
      <p:grpSp>
        <p:nvGrpSpPr>
          <p:cNvPr id="12" name="Group 12"/>
          <p:cNvGrpSpPr/>
          <p:nvPr/>
        </p:nvGrpSpPr>
        <p:grpSpPr>
          <a:xfrm>
            <a:off x="1455869" y="5157788"/>
            <a:ext cx="7947201" cy="1826454"/>
            <a:chOff x="0" y="19050"/>
            <a:chExt cx="10596267" cy="2435272"/>
          </a:xfrm>
        </p:grpSpPr>
        <p:sp>
          <p:nvSpPr>
            <p:cNvPr id="13" name="TextBox 13"/>
            <p:cNvSpPr txBox="1"/>
            <p:nvPr/>
          </p:nvSpPr>
          <p:spPr>
            <a:xfrm>
              <a:off x="240164" y="19050"/>
              <a:ext cx="8354735" cy="623062"/>
            </a:xfrm>
            <a:prstGeom prst="rect">
              <a:avLst/>
            </a:prstGeom>
          </p:spPr>
          <p:txBody>
            <a:bodyPr lIns="0" tIns="0" rIns="0" bIns="0" rtlCol="0" anchor="t">
              <a:spAutoFit/>
            </a:bodyPr>
            <a:lstStyle/>
            <a:p>
              <a:pPr algn="l">
                <a:lnSpc>
                  <a:spcPts val="3648"/>
                </a:lnSpc>
              </a:pPr>
              <a:r>
                <a:rPr lang="en-US" sz="3200" b="1">
                  <a:solidFill>
                    <a:srgbClr val="030724"/>
                  </a:solidFill>
                  <a:latin typeface="Barlow SemiCondensed Bold"/>
                  <a:ea typeface="Barlow SemiCondensed Bold"/>
                  <a:cs typeface="Barlow SemiCondensed Bold"/>
                  <a:sym typeface="Barlow SemiCondensed Bold"/>
                </a:rPr>
                <a:t>KEY FACTS</a:t>
              </a:r>
            </a:p>
          </p:txBody>
        </p:sp>
        <p:sp>
          <p:nvSpPr>
            <p:cNvPr id="14" name="TextBox 14"/>
            <p:cNvSpPr txBox="1"/>
            <p:nvPr/>
          </p:nvSpPr>
          <p:spPr>
            <a:xfrm>
              <a:off x="0" y="523025"/>
              <a:ext cx="10596267" cy="1931297"/>
            </a:xfrm>
            <a:prstGeom prst="rect">
              <a:avLst/>
            </a:prstGeom>
          </p:spPr>
          <p:txBody>
            <a:bodyPr lIns="0" tIns="0" rIns="0" bIns="0" rtlCol="0" anchor="t">
              <a:spAutoFit/>
            </a:bodyPr>
            <a:lstStyle/>
            <a:p>
              <a:pPr marL="453390" lvl="1" indent="-226695" algn="l">
                <a:lnSpc>
                  <a:spcPts val="2940"/>
                </a:lnSpc>
                <a:buFont typeface="Arial"/>
                <a:buChar char="•"/>
              </a:pPr>
              <a:r>
                <a:rPr lang="en-US" sz="2100" dirty="0">
                  <a:solidFill>
                    <a:srgbClr val="030724"/>
                  </a:solidFill>
                  <a:latin typeface="Barlow"/>
                  <a:ea typeface="Barlow"/>
                  <a:cs typeface="Barlow"/>
                  <a:sym typeface="Barlow"/>
                </a:rPr>
                <a:t>Since </a:t>
              </a:r>
              <a:r>
                <a:rPr lang="en-US" sz="2100" b="1" dirty="0">
                  <a:solidFill>
                    <a:srgbClr val="030724"/>
                  </a:solidFill>
                  <a:latin typeface="Barlow Bold"/>
                  <a:ea typeface="Barlow Bold"/>
                  <a:cs typeface="Barlow Bold"/>
                  <a:sym typeface="Barlow Bold"/>
                </a:rPr>
                <a:t>2007</a:t>
              </a:r>
            </a:p>
            <a:p>
              <a:pPr marL="453390" lvl="1" indent="-226695" algn="l">
                <a:lnSpc>
                  <a:spcPts val="2940"/>
                </a:lnSpc>
                <a:buFont typeface="Arial"/>
                <a:buChar char="•"/>
              </a:pPr>
              <a:r>
                <a:rPr lang="en-US" sz="2100" dirty="0">
                  <a:solidFill>
                    <a:srgbClr val="030724"/>
                  </a:solidFill>
                  <a:latin typeface="Barlow"/>
                  <a:ea typeface="Barlow"/>
                  <a:cs typeface="Barlow"/>
                  <a:sym typeface="Barlow"/>
                </a:rPr>
                <a:t>Major League Soccer (</a:t>
              </a:r>
              <a:r>
                <a:rPr lang="en-US" sz="2100" b="1" dirty="0">
                  <a:solidFill>
                    <a:srgbClr val="030724"/>
                  </a:solidFill>
                  <a:latin typeface="Barlow Bold"/>
                  <a:ea typeface="Barlow Bold"/>
                  <a:cs typeface="Barlow Bold"/>
                  <a:sym typeface="Barlow Bold"/>
                </a:rPr>
                <a:t>MLS</a:t>
              </a:r>
              <a:r>
                <a:rPr lang="en-US" sz="2100" dirty="0">
                  <a:solidFill>
                    <a:srgbClr val="030724"/>
                  </a:solidFill>
                  <a:latin typeface="Barlow"/>
                  <a:ea typeface="Barlow"/>
                  <a:cs typeface="Barlow"/>
                  <a:sym typeface="Barlow"/>
                </a:rPr>
                <a:t>)</a:t>
              </a:r>
              <a:endParaRPr lang="en-US" sz="2100" dirty="0">
                <a:solidFill>
                  <a:srgbClr val="030724"/>
                </a:solidFill>
                <a:latin typeface="Barlow"/>
                <a:ea typeface="Barlow"/>
                <a:cs typeface="Barlow"/>
              </a:endParaRPr>
            </a:p>
            <a:p>
              <a:pPr marL="453390" lvl="1" indent="-226695">
                <a:lnSpc>
                  <a:spcPts val="2940"/>
                </a:lnSpc>
                <a:buFont typeface="Arial"/>
                <a:buChar char="•"/>
              </a:pPr>
              <a:r>
                <a:rPr lang="en-US" sz="2100" b="1" dirty="0">
                  <a:solidFill>
                    <a:srgbClr val="030724"/>
                  </a:solidFill>
                  <a:latin typeface="Barlow Bold"/>
                  <a:ea typeface="Barlow Bold"/>
                  <a:cs typeface="Barlow Bold"/>
                  <a:sym typeface="Barlow"/>
                </a:rPr>
                <a:t>BMO</a:t>
              </a:r>
              <a:r>
                <a:rPr lang="en-US" sz="2100" b="1" dirty="0">
                  <a:solidFill>
                    <a:srgbClr val="030724"/>
                  </a:solidFill>
                  <a:latin typeface="Barlow Bold"/>
                  <a:ea typeface="Barlow Bold"/>
                  <a:cs typeface="Barlow Bold"/>
                  <a:sym typeface="Barlow Bold"/>
                </a:rPr>
                <a:t> Home Field</a:t>
              </a:r>
              <a:r>
                <a:rPr lang="en-US" sz="2100" dirty="0">
                  <a:solidFill>
                    <a:srgbClr val="030724"/>
                  </a:solidFill>
                  <a:latin typeface="Barlow"/>
                  <a:ea typeface="Barlow"/>
                  <a:cs typeface="Barlow"/>
                  <a:sym typeface="Barlow"/>
                </a:rPr>
                <a:t>, </a:t>
              </a:r>
              <a:r>
                <a:rPr lang="en-US" sz="2100" b="1" dirty="0">
                  <a:solidFill>
                    <a:srgbClr val="030724"/>
                  </a:solidFill>
                  <a:latin typeface="Barlow Bold"/>
                  <a:ea typeface="Barlow Bold"/>
                  <a:cs typeface="Barlow Bold"/>
                  <a:sym typeface="Barlow Bold"/>
                </a:rPr>
                <a:t>30,991 seating capacity expanded to 40,000</a:t>
              </a:r>
              <a:endParaRPr lang="en-US" sz="2100" b="1" dirty="0">
                <a:solidFill>
                  <a:srgbClr val="030724"/>
                </a:solidFill>
                <a:latin typeface="Barlow Bold"/>
                <a:ea typeface="Barlow Bold"/>
                <a:cs typeface="Barlow Bold"/>
              </a:endParaRPr>
            </a:p>
            <a:p>
              <a:pPr marL="453390" lvl="1" indent="-226695" algn="l">
                <a:lnSpc>
                  <a:spcPts val="2940"/>
                </a:lnSpc>
                <a:buFont typeface="Arial"/>
                <a:buChar char="•"/>
              </a:pPr>
              <a:r>
                <a:rPr lang="en-US" sz="2100" dirty="0">
                  <a:solidFill>
                    <a:srgbClr val="030724"/>
                  </a:solidFill>
                  <a:latin typeface="Barlow"/>
                  <a:ea typeface="Barlow"/>
                  <a:cs typeface="Barlow"/>
                  <a:sym typeface="Barlow"/>
                </a:rPr>
                <a:t>Average Fan Attendance: </a:t>
              </a:r>
              <a:r>
                <a:rPr lang="en-US" sz="2100" b="1" dirty="0">
                  <a:solidFill>
                    <a:srgbClr val="030724"/>
                  </a:solidFill>
                  <a:latin typeface="Barlow Bold"/>
                  <a:ea typeface="Barlow Bold"/>
                  <a:cs typeface="Barlow Bold"/>
                  <a:sym typeface="Barlow Bold"/>
                </a:rPr>
                <a:t>25,310 in 2023</a:t>
              </a:r>
              <a:endParaRPr lang="en-US" sz="2100" b="1" dirty="0">
                <a:solidFill>
                  <a:srgbClr val="030724"/>
                </a:solidFill>
                <a:latin typeface="Barlow Bold"/>
                <a:ea typeface="Barlow Bold"/>
                <a:cs typeface="Barlow Bold"/>
              </a:endParaRPr>
            </a:p>
          </p:txBody>
        </p:sp>
      </p:grpSp>
      <p:grpSp>
        <p:nvGrpSpPr>
          <p:cNvPr id="15" name="Group 15"/>
          <p:cNvGrpSpPr/>
          <p:nvPr/>
        </p:nvGrpSpPr>
        <p:grpSpPr>
          <a:xfrm>
            <a:off x="1455869" y="7356748"/>
            <a:ext cx="6446175" cy="1171194"/>
            <a:chOff x="0" y="0"/>
            <a:chExt cx="8594899" cy="1561592"/>
          </a:xfrm>
        </p:grpSpPr>
        <p:sp>
          <p:nvSpPr>
            <p:cNvPr id="16" name="TextBox 16"/>
            <p:cNvSpPr txBox="1"/>
            <p:nvPr/>
          </p:nvSpPr>
          <p:spPr>
            <a:xfrm>
              <a:off x="240164" y="19050"/>
              <a:ext cx="8354735" cy="623062"/>
            </a:xfrm>
            <a:prstGeom prst="rect">
              <a:avLst/>
            </a:prstGeom>
          </p:spPr>
          <p:txBody>
            <a:bodyPr lIns="0" tIns="0" rIns="0" bIns="0" rtlCol="0" anchor="t">
              <a:spAutoFit/>
            </a:bodyPr>
            <a:lstStyle/>
            <a:p>
              <a:pPr algn="l">
                <a:lnSpc>
                  <a:spcPts val="3648"/>
                </a:lnSpc>
              </a:pPr>
              <a:r>
                <a:rPr lang="en-US" sz="3200" b="1">
                  <a:solidFill>
                    <a:srgbClr val="030724"/>
                  </a:solidFill>
                  <a:latin typeface="Barlow SemiCondensed Bold"/>
                  <a:ea typeface="Barlow SemiCondensed Bold"/>
                  <a:cs typeface="Barlow SemiCondensed Bold"/>
                  <a:sym typeface="Barlow SemiCondensed Bold"/>
                </a:rPr>
                <a:t>ACHIVEMENTS</a:t>
              </a:r>
            </a:p>
          </p:txBody>
        </p:sp>
        <p:sp>
          <p:nvSpPr>
            <p:cNvPr id="17" name="TextBox 17"/>
            <p:cNvSpPr txBox="1"/>
            <p:nvPr/>
          </p:nvSpPr>
          <p:spPr>
            <a:xfrm>
              <a:off x="0" y="594487"/>
              <a:ext cx="8354735" cy="96710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030724"/>
                  </a:solidFill>
                  <a:latin typeface="Barlow"/>
                  <a:ea typeface="Barlow"/>
                  <a:cs typeface="Barlow"/>
                  <a:sym typeface="Barlow"/>
                </a:rPr>
                <a:t>2017 MLS Cup </a:t>
              </a:r>
              <a:r>
                <a:rPr lang="en-US" sz="2100" b="1">
                  <a:solidFill>
                    <a:srgbClr val="030724"/>
                  </a:solidFill>
                  <a:latin typeface="Barlow Bold"/>
                  <a:ea typeface="Barlow Bold"/>
                  <a:cs typeface="Barlow Bold"/>
                  <a:sym typeface="Barlow Bold"/>
                </a:rPr>
                <a:t>Champions</a:t>
              </a:r>
            </a:p>
            <a:p>
              <a:pPr marL="453390" lvl="1" indent="-226695" algn="l">
                <a:lnSpc>
                  <a:spcPts val="2940"/>
                </a:lnSpc>
                <a:buFont typeface="Arial"/>
                <a:buChar char="•"/>
              </a:pPr>
              <a:r>
                <a:rPr lang="en-US" sz="2100">
                  <a:solidFill>
                    <a:srgbClr val="030724"/>
                  </a:solidFill>
                  <a:latin typeface="Barlow"/>
                  <a:ea typeface="Barlow"/>
                  <a:cs typeface="Barlow"/>
                  <a:sym typeface="Barlow"/>
                </a:rPr>
                <a:t>Multiple-time Canadian Championship winners</a:t>
              </a:r>
            </a:p>
          </p:txBody>
        </p:sp>
      </p:grpSp>
      <p:sp>
        <p:nvSpPr>
          <p:cNvPr id="19" name="Freeform 14">
            <a:extLst>
              <a:ext uri="{FF2B5EF4-FFF2-40B4-BE49-F238E27FC236}">
                <a16:creationId xmlns:a16="http://schemas.microsoft.com/office/drawing/2014/main" id="{F4C25D36-D64E-F2D2-F929-93169EB1C652}"/>
              </a:ext>
            </a:extLst>
          </p:cNvPr>
          <p:cNvSpPr/>
          <p:nvPr/>
        </p:nvSpPr>
        <p:spPr>
          <a:xfrm>
            <a:off x="15019531" y="8955929"/>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12"/>
            <a:stretch>
              <a:fillRect/>
            </a:stretch>
          </a:blipFill>
        </p:spPr>
        <p:txBody>
          <a:bodyPr/>
          <a:lstStyle/>
          <a:p>
            <a:endParaRPr lang="en-C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sp>
        <p:nvSpPr>
          <p:cNvPr id="2" name="Freeform 2"/>
          <p:cNvSpPr/>
          <p:nvPr/>
        </p:nvSpPr>
        <p:spPr>
          <a:xfrm rot="5400000">
            <a:off x="-19507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a:off x="439799" y="450256"/>
            <a:ext cx="9404418" cy="9098774"/>
          </a:xfrm>
          <a:custGeom>
            <a:avLst/>
            <a:gdLst/>
            <a:ahLst/>
            <a:cxnLst/>
            <a:rect l="l" t="t" r="r" b="b"/>
            <a:pathLst>
              <a:path w="9404418" h="9098774">
                <a:moveTo>
                  <a:pt x="0" y="0"/>
                </a:moveTo>
                <a:lnTo>
                  <a:pt x="9404418" y="0"/>
                </a:lnTo>
                <a:lnTo>
                  <a:pt x="9404418" y="9098774"/>
                </a:lnTo>
                <a:lnTo>
                  <a:pt x="0" y="9098774"/>
                </a:lnTo>
                <a:lnTo>
                  <a:pt x="0" y="0"/>
                </a:lnTo>
                <a:close/>
              </a:path>
            </a:pathLst>
          </a:custGeom>
          <a:blipFill>
            <a:blip r:embed="rId5">
              <a:alphaModFix amt="16000"/>
            </a:blip>
            <a:stretch>
              <a:fillRect/>
            </a:stretch>
          </a:blipFill>
        </p:spPr>
        <p:txBody>
          <a:bodyPr/>
          <a:lstStyle/>
          <a:p>
            <a:endParaRPr lang="en-CA"/>
          </a:p>
        </p:txBody>
      </p:sp>
      <p:sp>
        <p:nvSpPr>
          <p:cNvPr id="4" name="Freeform 4"/>
          <p:cNvSpPr/>
          <p:nvPr/>
        </p:nvSpPr>
        <p:spPr>
          <a:xfrm rot="5400000">
            <a:off x="-366446" y="-442895"/>
            <a:ext cx="4683060" cy="4683060"/>
          </a:xfrm>
          <a:custGeom>
            <a:avLst/>
            <a:gdLst/>
            <a:ahLst/>
            <a:cxnLst/>
            <a:rect l="l" t="t" r="r" b="b"/>
            <a:pathLst>
              <a:path w="4683060" h="4683060">
                <a:moveTo>
                  <a:pt x="0" y="0"/>
                </a:moveTo>
                <a:lnTo>
                  <a:pt x="4683060" y="0"/>
                </a:lnTo>
                <a:lnTo>
                  <a:pt x="4683060" y="4683060"/>
                </a:lnTo>
                <a:lnTo>
                  <a:pt x="0" y="46830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 name="Freeform 5"/>
          <p:cNvSpPr/>
          <p:nvPr/>
        </p:nvSpPr>
        <p:spPr>
          <a:xfrm>
            <a:off x="4316614" y="3730697"/>
            <a:ext cx="5527603" cy="5527603"/>
          </a:xfrm>
          <a:custGeom>
            <a:avLst/>
            <a:gdLst/>
            <a:ahLst/>
            <a:cxnLst/>
            <a:rect l="l" t="t" r="r" b="b"/>
            <a:pathLst>
              <a:path w="5527603" h="5527603">
                <a:moveTo>
                  <a:pt x="0" y="0"/>
                </a:moveTo>
                <a:lnTo>
                  <a:pt x="5527603" y="0"/>
                </a:lnTo>
                <a:lnTo>
                  <a:pt x="5527603" y="5527603"/>
                </a:lnTo>
                <a:lnTo>
                  <a:pt x="0" y="55276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grpSp>
        <p:nvGrpSpPr>
          <p:cNvPr id="6" name="Group 6"/>
          <p:cNvGrpSpPr/>
          <p:nvPr/>
        </p:nvGrpSpPr>
        <p:grpSpPr>
          <a:xfrm>
            <a:off x="-688098" y="5538727"/>
            <a:ext cx="7895056" cy="7137130"/>
            <a:chOff x="0" y="0"/>
            <a:chExt cx="6350000" cy="5740400"/>
          </a:xfrm>
        </p:grpSpPr>
        <p:sp>
          <p:nvSpPr>
            <p:cNvPr id="7" name="Freeform 7"/>
            <p:cNvSpPr/>
            <p:nvPr/>
          </p:nvSpPr>
          <p:spPr>
            <a:xfrm>
              <a:off x="0" y="0"/>
              <a:ext cx="6351270" cy="5741670"/>
            </a:xfrm>
            <a:custGeom>
              <a:avLst/>
              <a:gdLst/>
              <a:ahLst/>
              <a:cxnLst/>
              <a:rect l="l" t="t" r="r" b="b"/>
              <a:pathLst>
                <a:path w="6351270" h="57416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10"/>
              <a:stretch>
                <a:fillRect l="-11535" r="-11535"/>
              </a:stretch>
            </a:blipFill>
          </p:spPr>
          <p:txBody>
            <a:bodyPr/>
            <a:lstStyle/>
            <a:p>
              <a:endParaRPr lang="en-CA"/>
            </a:p>
          </p:txBody>
        </p:sp>
      </p:grpSp>
      <p:sp>
        <p:nvSpPr>
          <p:cNvPr id="8" name="TextBox 8"/>
          <p:cNvSpPr txBox="1"/>
          <p:nvPr/>
        </p:nvSpPr>
        <p:spPr>
          <a:xfrm>
            <a:off x="10289755" y="2093326"/>
            <a:ext cx="6969545" cy="4790440"/>
          </a:xfrm>
          <a:prstGeom prst="rect">
            <a:avLst/>
          </a:prstGeom>
        </p:spPr>
        <p:txBody>
          <a:bodyPr lIns="0" tIns="0" rIns="0" bIns="0" rtlCol="0" anchor="t">
            <a:spAutoFit/>
          </a:bodyPr>
          <a:lstStyle/>
          <a:p>
            <a:pPr algn="ctr">
              <a:lnSpc>
                <a:spcPts val="4760"/>
              </a:lnSpc>
            </a:pPr>
            <a:r>
              <a:rPr lang="en-US" sz="3400" dirty="0">
                <a:solidFill>
                  <a:srgbClr val="030724">
                    <a:alpha val="80000"/>
                  </a:srgbClr>
                </a:solidFill>
                <a:latin typeface="Barlow"/>
                <a:ea typeface="Barlow"/>
                <a:cs typeface="Barlow"/>
                <a:sym typeface="Barlow"/>
              </a:rPr>
              <a:t>To </a:t>
            </a:r>
            <a:r>
              <a:rPr lang="en-US" sz="3400" b="1" dirty="0">
                <a:solidFill>
                  <a:srgbClr val="891438">
                    <a:alpha val="80000"/>
                  </a:srgbClr>
                </a:solidFill>
                <a:latin typeface="Barlow Bold"/>
                <a:ea typeface="Barlow Bold"/>
                <a:cs typeface="Barlow Bold"/>
                <a:sym typeface="Barlow Bold"/>
              </a:rPr>
              <a:t>assess </a:t>
            </a:r>
            <a:r>
              <a:rPr lang="en-US" sz="3400" dirty="0">
                <a:solidFill>
                  <a:srgbClr val="030724">
                    <a:alpha val="80000"/>
                  </a:srgbClr>
                </a:solidFill>
                <a:latin typeface="Barlow"/>
                <a:ea typeface="Barlow"/>
                <a:cs typeface="Barlow"/>
                <a:sym typeface="Barlow"/>
              </a:rPr>
              <a:t>the </a:t>
            </a:r>
            <a:r>
              <a:rPr lang="en-US" sz="3400" b="1" dirty="0">
                <a:solidFill>
                  <a:srgbClr val="891438">
                    <a:alpha val="80000"/>
                  </a:srgbClr>
                </a:solidFill>
                <a:latin typeface="Barlow Bold"/>
                <a:ea typeface="Barlow Bold"/>
                <a:cs typeface="Barlow Bold"/>
                <a:sym typeface="Barlow Bold"/>
              </a:rPr>
              <a:t>feasibility </a:t>
            </a:r>
            <a:r>
              <a:rPr lang="en-US" sz="3400" dirty="0">
                <a:solidFill>
                  <a:srgbClr val="030724">
                    <a:alpha val="80000"/>
                  </a:srgbClr>
                </a:solidFill>
                <a:latin typeface="Barlow"/>
                <a:ea typeface="Barlow"/>
                <a:cs typeface="Barlow"/>
                <a:sym typeface="Barlow"/>
              </a:rPr>
              <a:t>and </a:t>
            </a:r>
            <a:r>
              <a:rPr lang="en-US" sz="3400" b="1" dirty="0">
                <a:solidFill>
                  <a:srgbClr val="891438">
                    <a:alpha val="80000"/>
                  </a:srgbClr>
                </a:solidFill>
                <a:latin typeface="Barlow Bold"/>
                <a:ea typeface="Barlow Bold"/>
                <a:cs typeface="Barlow Bold"/>
                <a:sym typeface="Barlow Bold"/>
              </a:rPr>
              <a:t>potential benefits</a:t>
            </a:r>
            <a:r>
              <a:rPr lang="en-US" sz="3400" dirty="0">
                <a:solidFill>
                  <a:srgbClr val="030724">
                    <a:alpha val="80000"/>
                  </a:srgbClr>
                </a:solidFill>
                <a:latin typeface="Barlow"/>
                <a:ea typeface="Barlow"/>
                <a:cs typeface="Barlow"/>
                <a:sym typeface="Barlow"/>
              </a:rPr>
              <a:t> of developing an algorithm that correlates historical weather data with attendance records, aimed at identifying and rewarding Toronto FC's most </a:t>
            </a:r>
            <a:r>
              <a:rPr lang="en-US" sz="3400" b="1" dirty="0">
                <a:solidFill>
                  <a:srgbClr val="891438">
                    <a:alpha val="80000"/>
                  </a:srgbClr>
                </a:solidFill>
                <a:latin typeface="Barlow Bold"/>
                <a:ea typeface="Barlow Bold"/>
                <a:cs typeface="Barlow Bold"/>
                <a:sym typeface="Barlow Bold"/>
              </a:rPr>
              <a:t>loyal fans</a:t>
            </a:r>
            <a:r>
              <a:rPr lang="en-US" sz="3400" dirty="0">
                <a:solidFill>
                  <a:srgbClr val="030724">
                    <a:alpha val="80000"/>
                  </a:srgbClr>
                </a:solidFill>
                <a:latin typeface="Barlow"/>
                <a:ea typeface="Barlow"/>
                <a:cs typeface="Barlow"/>
                <a:sym typeface="Barlow"/>
              </a:rPr>
              <a:t> who attend matches despite challenging </a:t>
            </a:r>
            <a:r>
              <a:rPr lang="en-US" sz="3400" b="1" dirty="0">
                <a:solidFill>
                  <a:srgbClr val="891438">
                    <a:alpha val="80000"/>
                  </a:srgbClr>
                </a:solidFill>
                <a:latin typeface="Barlow Bold"/>
                <a:ea typeface="Barlow Bold"/>
                <a:cs typeface="Barlow Bold"/>
                <a:sym typeface="Barlow Bold"/>
              </a:rPr>
              <a:t>weather conditions</a:t>
            </a:r>
            <a:r>
              <a:rPr lang="en-US" sz="3400" dirty="0">
                <a:solidFill>
                  <a:srgbClr val="030724">
                    <a:alpha val="80000"/>
                  </a:srgbClr>
                </a:solidFill>
                <a:latin typeface="Barlow"/>
                <a:ea typeface="Barlow"/>
                <a:cs typeface="Barlow"/>
                <a:sym typeface="Barlow"/>
              </a:rPr>
              <a:t>.</a:t>
            </a:r>
          </a:p>
        </p:txBody>
      </p:sp>
      <p:sp>
        <p:nvSpPr>
          <p:cNvPr id="9" name="TextBox 9"/>
          <p:cNvSpPr txBox="1"/>
          <p:nvPr/>
        </p:nvSpPr>
        <p:spPr>
          <a:xfrm>
            <a:off x="203306" y="1003667"/>
            <a:ext cx="8226616" cy="1165859"/>
          </a:xfrm>
          <a:prstGeom prst="rect">
            <a:avLst/>
          </a:prstGeom>
        </p:spPr>
        <p:txBody>
          <a:bodyPr lIns="0" tIns="0" rIns="0" bIns="0" rtlCol="0" anchor="t">
            <a:spAutoFit/>
          </a:bodyPr>
          <a:lstStyle>
            <a:defPPr>
              <a:defRPr lang="en-US"/>
            </a:defPPr>
            <a:lvl1pPr algn="ctr">
              <a:lnSpc>
                <a:spcPts val="8208"/>
              </a:lnSpc>
              <a:defRPr sz="7200" b="1">
                <a:solidFill>
                  <a:srgbClr val="FFFFFF"/>
                </a:solidFill>
                <a:latin typeface="Barlow SemiCondensed Bold"/>
                <a:ea typeface="Barlow SemiCondensed Bold"/>
                <a:cs typeface="Barlow SemiCondensed Bold"/>
              </a:defRPr>
            </a:lvl1pPr>
          </a:lstStyle>
          <a:p>
            <a:pPr algn="l"/>
            <a:r>
              <a:rPr lang="en-US" sz="8800" dirty="0">
                <a:sym typeface="Garet"/>
              </a:rPr>
              <a:t>OBJECTIVE</a:t>
            </a:r>
          </a:p>
        </p:txBody>
      </p:sp>
      <p:sp>
        <p:nvSpPr>
          <p:cNvPr id="10" name="TextBox 10"/>
          <p:cNvSpPr txBox="1"/>
          <p:nvPr/>
        </p:nvSpPr>
        <p:spPr>
          <a:xfrm>
            <a:off x="439799" y="2245540"/>
            <a:ext cx="8226616" cy="3077766"/>
          </a:xfrm>
          <a:prstGeom prst="rect">
            <a:avLst/>
          </a:prstGeom>
        </p:spPr>
        <p:txBody>
          <a:bodyPr lIns="0" tIns="0" rIns="0" bIns="0" rtlCol="0" anchor="t">
            <a:spAutoFit/>
          </a:bodyPr>
          <a:lstStyle/>
          <a:p>
            <a:pPr algn="l">
              <a:lnSpc>
                <a:spcPts val="6042"/>
              </a:lnSpc>
            </a:pPr>
            <a:r>
              <a:rPr lang="en-US" sz="5300" b="1" dirty="0">
                <a:solidFill>
                  <a:srgbClr val="FFFFFF"/>
                </a:solidFill>
                <a:latin typeface="Barlow SemiCondensed Bold"/>
                <a:ea typeface="Barlow SemiCondensed Bold"/>
                <a:cs typeface="Barlow SemiCondensed Bold"/>
                <a:sym typeface="Barlow SemiCondensed Bold"/>
              </a:rPr>
              <a:t>FEASIBILITY ANALYSIS </a:t>
            </a:r>
          </a:p>
          <a:p>
            <a:pPr algn="l">
              <a:lnSpc>
                <a:spcPts val="6042"/>
              </a:lnSpc>
            </a:pPr>
            <a:r>
              <a:rPr lang="en-US" sz="5300" b="1" dirty="0">
                <a:solidFill>
                  <a:srgbClr val="FFFFFF"/>
                </a:solidFill>
                <a:latin typeface="Barlow SemiCondensed Bold"/>
                <a:ea typeface="Barlow SemiCondensed Bold"/>
                <a:cs typeface="Barlow SemiCondensed Bold"/>
                <a:sym typeface="Barlow SemiCondensed Bold"/>
              </a:rPr>
              <a:t>ON TORONTO FC’s</a:t>
            </a:r>
          </a:p>
          <a:p>
            <a:pPr algn="l">
              <a:lnSpc>
                <a:spcPts val="6042"/>
              </a:lnSpc>
            </a:pPr>
            <a:r>
              <a:rPr lang="en-US" sz="5300" b="1" dirty="0">
                <a:solidFill>
                  <a:srgbClr val="FFFFFF"/>
                </a:solidFill>
                <a:latin typeface="Barlow SemiCondensed Bold"/>
                <a:ea typeface="Barlow SemiCondensed Bold"/>
                <a:cs typeface="Barlow SemiCondensed Bold"/>
                <a:sym typeface="Barlow SemiCondensed Bold"/>
              </a:rPr>
              <a:t>WEATHER-DRIVEN</a:t>
            </a:r>
          </a:p>
          <a:p>
            <a:pPr algn="l">
              <a:lnSpc>
                <a:spcPts val="6042"/>
              </a:lnSpc>
            </a:pPr>
            <a:r>
              <a:rPr lang="en-US" sz="5300" b="1" dirty="0">
                <a:solidFill>
                  <a:srgbClr val="FFFFFF"/>
                </a:solidFill>
                <a:latin typeface="Barlow SemiCondensed Bold"/>
                <a:ea typeface="Barlow SemiCondensed Bold"/>
                <a:cs typeface="Barlow SemiCondensed Bold"/>
                <a:sym typeface="Barlow SemiCondensed Bold"/>
              </a:rPr>
              <a:t>FAN LOYALTY ALGORITHM </a:t>
            </a:r>
          </a:p>
        </p:txBody>
      </p:sp>
      <p:sp>
        <p:nvSpPr>
          <p:cNvPr id="11" name="Freeform 14">
            <a:extLst>
              <a:ext uri="{FF2B5EF4-FFF2-40B4-BE49-F238E27FC236}">
                <a16:creationId xmlns:a16="http://schemas.microsoft.com/office/drawing/2014/main" id="{DB249615-3579-32B4-8E5D-3CB43ECA952A}"/>
              </a:ext>
            </a:extLst>
          </p:cNvPr>
          <p:cNvSpPr/>
          <p:nvPr/>
        </p:nvSpPr>
        <p:spPr>
          <a:xfrm>
            <a:off x="15240000" y="9053730"/>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11"/>
            <a:stretch>
              <a:fillRect/>
            </a:stretch>
          </a:blipFill>
        </p:spPr>
        <p:txBody>
          <a:bodyPr/>
          <a:lstStyle/>
          <a:p>
            <a:endParaRPr lang="en-CA"/>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pic>
        <p:nvPicPr>
          <p:cNvPr id="14" name="Picture 13" descr="A close up of a number&#10;&#10;Description automatically generated">
            <a:extLst>
              <a:ext uri="{FF2B5EF4-FFF2-40B4-BE49-F238E27FC236}">
                <a16:creationId xmlns:a16="http://schemas.microsoft.com/office/drawing/2014/main" id="{AF97C9AC-D6A7-FBAF-28A7-39ED4676280E}"/>
              </a:ext>
            </a:extLst>
          </p:cNvPr>
          <p:cNvPicPr>
            <a:picLocks noChangeAspect="1"/>
          </p:cNvPicPr>
          <p:nvPr/>
        </p:nvPicPr>
        <p:blipFill>
          <a:blip r:embed="rId3"/>
          <a:stretch>
            <a:fillRect/>
          </a:stretch>
        </p:blipFill>
        <p:spPr>
          <a:xfrm>
            <a:off x="8498" y="-1"/>
            <a:ext cx="2680383" cy="1943101"/>
          </a:xfrm>
          <a:prstGeom prst="rect">
            <a:avLst/>
          </a:prstGeom>
        </p:spPr>
      </p:pic>
      <p:pic>
        <p:nvPicPr>
          <p:cNvPr id="17" name="Picture 16" descr="A number on a white background&#10;&#10;Description automatically generated">
            <a:extLst>
              <a:ext uri="{FF2B5EF4-FFF2-40B4-BE49-F238E27FC236}">
                <a16:creationId xmlns:a16="http://schemas.microsoft.com/office/drawing/2014/main" id="{F93EE069-6C80-3F52-3419-594BA11073E5}"/>
              </a:ext>
            </a:extLst>
          </p:cNvPr>
          <p:cNvPicPr>
            <a:picLocks noChangeAspect="1"/>
          </p:cNvPicPr>
          <p:nvPr/>
        </p:nvPicPr>
        <p:blipFill>
          <a:blip r:embed="rId4"/>
          <a:stretch>
            <a:fillRect/>
          </a:stretch>
        </p:blipFill>
        <p:spPr>
          <a:xfrm>
            <a:off x="2806016" y="38101"/>
            <a:ext cx="2680384" cy="1943102"/>
          </a:xfrm>
          <a:prstGeom prst="rect">
            <a:avLst/>
          </a:prstGeom>
        </p:spPr>
      </p:pic>
      <p:pic>
        <p:nvPicPr>
          <p:cNvPr id="9" name="Picture 8" descr="A blue and orange circle with white text&#10;&#10;Description automatically generated">
            <a:extLst>
              <a:ext uri="{FF2B5EF4-FFF2-40B4-BE49-F238E27FC236}">
                <a16:creationId xmlns:a16="http://schemas.microsoft.com/office/drawing/2014/main" id="{140AB087-B880-DC72-6E10-7357DC84A6BF}"/>
              </a:ext>
            </a:extLst>
          </p:cNvPr>
          <p:cNvPicPr>
            <a:picLocks noChangeAspect="1"/>
          </p:cNvPicPr>
          <p:nvPr/>
        </p:nvPicPr>
        <p:blipFill>
          <a:blip r:embed="rId5"/>
          <a:stretch>
            <a:fillRect/>
          </a:stretch>
        </p:blipFill>
        <p:spPr>
          <a:xfrm>
            <a:off x="10896600" y="7308"/>
            <a:ext cx="3429000" cy="1974466"/>
          </a:xfrm>
          <a:prstGeom prst="rect">
            <a:avLst/>
          </a:prstGeom>
        </p:spPr>
      </p:pic>
      <p:sp>
        <p:nvSpPr>
          <p:cNvPr id="5" name="AutoShape 5"/>
          <p:cNvSpPr/>
          <p:nvPr/>
        </p:nvSpPr>
        <p:spPr>
          <a:xfrm>
            <a:off x="0" y="1991615"/>
            <a:ext cx="9185031" cy="891270"/>
          </a:xfrm>
          <a:prstGeom prst="rect">
            <a:avLst/>
          </a:prstGeom>
          <a:solidFill>
            <a:srgbClr val="030724"/>
          </a:solidFill>
        </p:spPr>
        <p:txBody>
          <a:bodyPr/>
          <a:lstStyle/>
          <a:p>
            <a:endParaRPr lang="en-CA" dirty="0"/>
          </a:p>
        </p:txBody>
      </p:sp>
      <p:sp>
        <p:nvSpPr>
          <p:cNvPr id="10" name="TextBox 10"/>
          <p:cNvSpPr txBox="1"/>
          <p:nvPr/>
        </p:nvSpPr>
        <p:spPr>
          <a:xfrm>
            <a:off x="217151" y="1866900"/>
            <a:ext cx="8785782" cy="891270"/>
          </a:xfrm>
          <a:prstGeom prst="rect">
            <a:avLst/>
          </a:prstGeom>
        </p:spPr>
        <p:txBody>
          <a:bodyPr wrap="square" lIns="0" tIns="0" rIns="0" bIns="0" rtlCol="0" anchor="t">
            <a:spAutoFit/>
          </a:bodyPr>
          <a:lstStyle/>
          <a:p>
            <a:pPr>
              <a:lnSpc>
                <a:spcPts val="8208"/>
              </a:lnSpc>
            </a:pPr>
            <a:r>
              <a:rPr lang="en-US" sz="4000" b="1" dirty="0">
                <a:solidFill>
                  <a:srgbClr val="FFFFFF"/>
                </a:solidFill>
                <a:latin typeface="Barlow SemiCondensed Bold"/>
                <a:ea typeface="Barlow SemiCondensed Bold"/>
                <a:cs typeface="Barlow SemiCondensed Bold"/>
                <a:sym typeface="Barlow SemiCondensed Bold"/>
              </a:rPr>
              <a:t>2014 to 2024 Toronto FC Home Games</a:t>
            </a:r>
          </a:p>
        </p:txBody>
      </p:sp>
      <p:sp>
        <p:nvSpPr>
          <p:cNvPr id="12" name="Freeform 14">
            <a:extLst>
              <a:ext uri="{FF2B5EF4-FFF2-40B4-BE49-F238E27FC236}">
                <a16:creationId xmlns:a16="http://schemas.microsoft.com/office/drawing/2014/main" id="{5B0FBC19-9C12-40E3-C602-68F08D337AAF}"/>
              </a:ext>
            </a:extLst>
          </p:cNvPr>
          <p:cNvSpPr/>
          <p:nvPr/>
        </p:nvSpPr>
        <p:spPr>
          <a:xfrm>
            <a:off x="14563759" y="318994"/>
            <a:ext cx="3333682" cy="1305109"/>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6"/>
            <a:stretch>
              <a:fillRect/>
            </a:stretch>
          </a:blipFill>
        </p:spPr>
        <p:txBody>
          <a:bodyPr/>
          <a:lstStyle/>
          <a:p>
            <a:endParaRPr lang="en-CA"/>
          </a:p>
        </p:txBody>
      </p:sp>
      <p:pic>
        <p:nvPicPr>
          <p:cNvPr id="7" name="Picture 6">
            <a:extLst>
              <a:ext uri="{FF2B5EF4-FFF2-40B4-BE49-F238E27FC236}">
                <a16:creationId xmlns:a16="http://schemas.microsoft.com/office/drawing/2014/main" id="{93327980-CFA9-0773-05E9-8BC58D7C78B0}"/>
              </a:ext>
            </a:extLst>
          </p:cNvPr>
          <p:cNvPicPr>
            <a:picLocks noChangeAspect="1"/>
          </p:cNvPicPr>
          <p:nvPr/>
        </p:nvPicPr>
        <p:blipFill>
          <a:blip r:embed="rId7"/>
          <a:stretch>
            <a:fillRect/>
          </a:stretch>
        </p:blipFill>
        <p:spPr>
          <a:xfrm>
            <a:off x="5621276" y="45078"/>
            <a:ext cx="5199124" cy="1874926"/>
          </a:xfrm>
          <a:prstGeom prst="rect">
            <a:avLst/>
          </a:prstGeom>
        </p:spPr>
      </p:pic>
      <p:pic>
        <p:nvPicPr>
          <p:cNvPr id="13" name="Picture 12" descr="A graph of different colors&#10;&#10;Description automatically generated">
            <a:extLst>
              <a:ext uri="{FF2B5EF4-FFF2-40B4-BE49-F238E27FC236}">
                <a16:creationId xmlns:a16="http://schemas.microsoft.com/office/drawing/2014/main" id="{52E36E07-78A2-FF3B-EB63-37169CEAFF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6394618"/>
            <a:ext cx="9153673" cy="3914824"/>
          </a:xfrm>
          <a:prstGeom prst="rect">
            <a:avLst/>
          </a:prstGeom>
        </p:spPr>
      </p:pic>
      <p:pic>
        <p:nvPicPr>
          <p:cNvPr id="16" name="Picture 15" descr="A graph of different colors&#10;&#10;Description automatically generated">
            <a:extLst>
              <a:ext uri="{FF2B5EF4-FFF2-40B4-BE49-F238E27FC236}">
                <a16:creationId xmlns:a16="http://schemas.microsoft.com/office/drawing/2014/main" id="{3ED5F9B1-45A2-EC13-C0AF-4322987BE5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57" y="2868794"/>
            <a:ext cx="9153673" cy="3401110"/>
          </a:xfrm>
          <a:prstGeom prst="rect">
            <a:avLst/>
          </a:prstGeom>
        </p:spPr>
      </p:pic>
      <p:pic>
        <p:nvPicPr>
          <p:cNvPr id="8" name="Picture 7" descr="A diagram of weather and seasons&#10;&#10;Description automatically generated with medium confidence">
            <a:extLst>
              <a:ext uri="{FF2B5EF4-FFF2-40B4-BE49-F238E27FC236}">
                <a16:creationId xmlns:a16="http://schemas.microsoft.com/office/drawing/2014/main" id="{BCA046FA-CA0F-E935-C498-3830924BD6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20084" y="2014016"/>
            <a:ext cx="9036559" cy="82279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sp>
        <p:nvSpPr>
          <p:cNvPr id="2" name="Freeform 2"/>
          <p:cNvSpPr/>
          <p:nvPr/>
        </p:nvSpPr>
        <p:spPr>
          <a:xfrm flipV="1">
            <a:off x="-126980" y="-4299035"/>
            <a:ext cx="18414980" cy="10345871"/>
          </a:xfrm>
          <a:custGeom>
            <a:avLst/>
            <a:gdLst/>
            <a:ahLst/>
            <a:cxnLst/>
            <a:rect l="l" t="t" r="r" b="b"/>
            <a:pathLst>
              <a:path w="18414980" h="10345871">
                <a:moveTo>
                  <a:pt x="0" y="10345870"/>
                </a:moveTo>
                <a:lnTo>
                  <a:pt x="18414980" y="10345870"/>
                </a:lnTo>
                <a:lnTo>
                  <a:pt x="18414980" y="0"/>
                </a:lnTo>
                <a:lnTo>
                  <a:pt x="0" y="0"/>
                </a:lnTo>
                <a:lnTo>
                  <a:pt x="0" y="1034587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p:cNvSpPr/>
          <p:nvPr/>
        </p:nvSpPr>
        <p:spPr>
          <a:xfrm rot="5400000">
            <a:off x="-366446" y="-442895"/>
            <a:ext cx="4683060" cy="4683060"/>
          </a:xfrm>
          <a:custGeom>
            <a:avLst/>
            <a:gdLst/>
            <a:ahLst/>
            <a:cxnLst/>
            <a:rect l="l" t="t" r="r" b="b"/>
            <a:pathLst>
              <a:path w="4683060" h="4683060">
                <a:moveTo>
                  <a:pt x="0" y="0"/>
                </a:moveTo>
                <a:lnTo>
                  <a:pt x="4683060" y="0"/>
                </a:lnTo>
                <a:lnTo>
                  <a:pt x="4683060" y="4683060"/>
                </a:lnTo>
                <a:lnTo>
                  <a:pt x="0" y="4683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p:cNvSpPr/>
          <p:nvPr/>
        </p:nvSpPr>
        <p:spPr>
          <a:xfrm>
            <a:off x="13590683" y="202204"/>
            <a:ext cx="5527603" cy="5527603"/>
          </a:xfrm>
          <a:custGeom>
            <a:avLst/>
            <a:gdLst/>
            <a:ahLst/>
            <a:cxnLst/>
            <a:rect l="l" t="t" r="r" b="b"/>
            <a:pathLst>
              <a:path w="5527603" h="5527603">
                <a:moveTo>
                  <a:pt x="0" y="0"/>
                </a:moveTo>
                <a:lnTo>
                  <a:pt x="5527603" y="0"/>
                </a:lnTo>
                <a:lnTo>
                  <a:pt x="5527603" y="5527603"/>
                </a:lnTo>
                <a:lnTo>
                  <a:pt x="0" y="55276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9" name="TextBox 29"/>
          <p:cNvSpPr txBox="1"/>
          <p:nvPr/>
        </p:nvSpPr>
        <p:spPr>
          <a:xfrm>
            <a:off x="1028700" y="1066800"/>
            <a:ext cx="15940023" cy="860492"/>
          </a:xfrm>
          <a:prstGeom prst="rect">
            <a:avLst/>
          </a:prstGeom>
        </p:spPr>
        <p:txBody>
          <a:bodyPr lIns="0" tIns="0" rIns="0" bIns="0" rtlCol="0" anchor="t">
            <a:spAutoFit/>
          </a:bodyPr>
          <a:lstStyle/>
          <a:p>
            <a:pPr>
              <a:lnSpc>
                <a:spcPts val="8208"/>
              </a:lnSpc>
            </a:pPr>
            <a:r>
              <a:rPr lang="en-US" sz="2800" b="1" dirty="0">
                <a:solidFill>
                  <a:srgbClr val="FFFFFF"/>
                </a:solidFill>
                <a:latin typeface="Barlow SemiCondensed Bold"/>
                <a:ea typeface="Barlow SemiCondensed Bold"/>
                <a:cs typeface="Barlow SemiCondensed Bold"/>
                <a:sym typeface="Barlow SemiCondensed Bold"/>
              </a:rPr>
              <a:t>Python code for the correlational matrix</a:t>
            </a:r>
          </a:p>
        </p:txBody>
      </p:sp>
      <p:sp>
        <p:nvSpPr>
          <p:cNvPr id="36" name="Freeform 14">
            <a:extLst>
              <a:ext uri="{FF2B5EF4-FFF2-40B4-BE49-F238E27FC236}">
                <a16:creationId xmlns:a16="http://schemas.microsoft.com/office/drawing/2014/main" id="{D38ABD7E-882C-EE01-B96D-6B70A4389599}"/>
              </a:ext>
            </a:extLst>
          </p:cNvPr>
          <p:cNvSpPr/>
          <p:nvPr/>
        </p:nvSpPr>
        <p:spPr>
          <a:xfrm>
            <a:off x="15386886" y="131589"/>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9"/>
            <a:stretch>
              <a:fillRect/>
            </a:stretch>
          </a:blipFill>
        </p:spPr>
        <p:txBody>
          <a:bodyPr/>
          <a:lstStyle/>
          <a:p>
            <a:endParaRPr lang="en-CA"/>
          </a:p>
        </p:txBody>
      </p:sp>
      <p:pic>
        <p:nvPicPr>
          <p:cNvPr id="15" name="Picture 14">
            <a:extLst>
              <a:ext uri="{FF2B5EF4-FFF2-40B4-BE49-F238E27FC236}">
                <a16:creationId xmlns:a16="http://schemas.microsoft.com/office/drawing/2014/main" id="{558178C2-FC90-2633-752D-921DC505DE4F}"/>
              </a:ext>
            </a:extLst>
          </p:cNvPr>
          <p:cNvPicPr>
            <a:picLocks noChangeAspect="1"/>
          </p:cNvPicPr>
          <p:nvPr/>
        </p:nvPicPr>
        <p:blipFill>
          <a:blip r:embed="rId10"/>
          <a:stretch>
            <a:fillRect/>
          </a:stretch>
        </p:blipFill>
        <p:spPr>
          <a:xfrm>
            <a:off x="1028700" y="2171700"/>
            <a:ext cx="8392696" cy="6820852"/>
          </a:xfrm>
          <a:prstGeom prst="rect">
            <a:avLst/>
          </a:prstGeom>
        </p:spPr>
      </p:pic>
    </p:spTree>
    <p:extLst>
      <p:ext uri="{BB962C8B-B14F-4D97-AF65-F5344CB8AC3E}">
        <p14:creationId xmlns:p14="http://schemas.microsoft.com/office/powerpoint/2010/main" val="308300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4C48B467-6585-6B70-4E37-B4E9CA9F18A8}"/>
              </a:ext>
            </a:extLst>
          </p:cNvPr>
          <p:cNvSpPr/>
          <p:nvPr/>
        </p:nvSpPr>
        <p:spPr>
          <a:xfrm flipV="1">
            <a:off x="-53551" y="-4861602"/>
            <a:ext cx="18414980" cy="7475004"/>
          </a:xfrm>
          <a:custGeom>
            <a:avLst/>
            <a:gdLst/>
            <a:ahLst/>
            <a:cxnLst/>
            <a:rect l="l" t="t" r="r" b="b"/>
            <a:pathLst>
              <a:path w="18414980" h="10345871">
                <a:moveTo>
                  <a:pt x="0" y="10345870"/>
                </a:moveTo>
                <a:lnTo>
                  <a:pt x="18414980" y="10345870"/>
                </a:lnTo>
                <a:lnTo>
                  <a:pt x="18414980" y="0"/>
                </a:lnTo>
                <a:lnTo>
                  <a:pt x="0" y="0"/>
                </a:lnTo>
                <a:lnTo>
                  <a:pt x="0" y="1034587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0" name="TextBox 10"/>
          <p:cNvSpPr txBox="1"/>
          <p:nvPr/>
        </p:nvSpPr>
        <p:spPr>
          <a:xfrm>
            <a:off x="152400" y="-44714"/>
            <a:ext cx="11849371" cy="235214"/>
          </a:xfrm>
          <a:prstGeom prst="rect">
            <a:avLst/>
          </a:prstGeom>
        </p:spPr>
        <p:txBody>
          <a:bodyPr wrap="square" lIns="0" tIns="0" rIns="0" bIns="0" rtlCol="0" anchor="t">
            <a:spAutoFit/>
          </a:bodyPr>
          <a:lstStyle/>
          <a:p>
            <a:r>
              <a:rPr lang="en-US" sz="4000" b="1" dirty="0">
                <a:solidFill>
                  <a:srgbClr val="FFFFFF"/>
                </a:solidFill>
                <a:latin typeface="Barlow SemiCondensed Bold"/>
                <a:ea typeface="Barlow SemiCondensed Bold"/>
                <a:cs typeface="Barlow SemiCondensed Bold"/>
                <a:sym typeface="Barlow SemiCondensed Bold"/>
              </a:rPr>
              <a:t>2014 to 2024  Toronto FC’s  Home Games</a:t>
            </a:r>
          </a:p>
        </p:txBody>
      </p:sp>
      <p:sp>
        <p:nvSpPr>
          <p:cNvPr id="4" name="Freeform 4">
            <a:extLst>
              <a:ext uri="{FF2B5EF4-FFF2-40B4-BE49-F238E27FC236}">
                <a16:creationId xmlns:a16="http://schemas.microsoft.com/office/drawing/2014/main" id="{A46EE04D-BBA6-5B72-EEE6-5E309A85FEB9}"/>
              </a:ext>
            </a:extLst>
          </p:cNvPr>
          <p:cNvSpPr/>
          <p:nvPr/>
        </p:nvSpPr>
        <p:spPr>
          <a:xfrm rot="5400000" flipV="1">
            <a:off x="13352078" y="-879501"/>
            <a:ext cx="4652842" cy="5199124"/>
          </a:xfrm>
          <a:custGeom>
            <a:avLst/>
            <a:gdLst/>
            <a:ahLst/>
            <a:cxnLst/>
            <a:rect l="l" t="t" r="r" b="b"/>
            <a:pathLst>
              <a:path w="4683060" h="4683060">
                <a:moveTo>
                  <a:pt x="0" y="0"/>
                </a:moveTo>
                <a:lnTo>
                  <a:pt x="4683060" y="0"/>
                </a:lnTo>
                <a:lnTo>
                  <a:pt x="4683060" y="4683060"/>
                </a:lnTo>
                <a:lnTo>
                  <a:pt x="0" y="4683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dirty="0"/>
          </a:p>
        </p:txBody>
      </p:sp>
      <p:pic>
        <p:nvPicPr>
          <p:cNvPr id="29" name="Picture 28">
            <a:extLst>
              <a:ext uri="{FF2B5EF4-FFF2-40B4-BE49-F238E27FC236}">
                <a16:creationId xmlns:a16="http://schemas.microsoft.com/office/drawing/2014/main" id="{D9C19E90-116C-3082-354E-EA9691A301C2}"/>
              </a:ext>
            </a:extLst>
          </p:cNvPr>
          <p:cNvPicPr>
            <a:picLocks noChangeAspect="1"/>
          </p:cNvPicPr>
          <p:nvPr/>
        </p:nvPicPr>
        <p:blipFill>
          <a:blip r:embed="rId7"/>
          <a:stretch>
            <a:fillRect/>
          </a:stretch>
        </p:blipFill>
        <p:spPr>
          <a:xfrm>
            <a:off x="-19684" y="519380"/>
            <a:ext cx="18288000" cy="9771853"/>
          </a:xfrm>
          <a:prstGeom prst="rect">
            <a:avLst/>
          </a:prstGeom>
        </p:spPr>
      </p:pic>
    </p:spTree>
    <p:extLst>
      <p:ext uri="{BB962C8B-B14F-4D97-AF65-F5344CB8AC3E}">
        <p14:creationId xmlns:p14="http://schemas.microsoft.com/office/powerpoint/2010/main" val="61300884"/>
      </p:ext>
    </p:extLst>
  </p:cSld>
  <p:clrMapOvr>
    <a:masterClrMapping/>
  </p:clrMapOvr>
  <mc:AlternateContent xmlns:mc="http://schemas.openxmlformats.org/markup-compatibility/2006">
    <mc:Choice xmlns:p14="http://schemas.microsoft.com/office/powerpoint/2010/main" Requires="p14">
      <p:transition p14:dur="10" advTm="210879"/>
    </mc:Choice>
    <mc:Fallback>
      <p:transition advTm="21087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sp>
        <p:nvSpPr>
          <p:cNvPr id="2" name="Freeform 2"/>
          <p:cNvSpPr/>
          <p:nvPr/>
        </p:nvSpPr>
        <p:spPr>
          <a:xfrm rot="5400000">
            <a:off x="9138971"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a:off x="9580263" y="450256"/>
            <a:ext cx="9404418" cy="9098774"/>
          </a:xfrm>
          <a:custGeom>
            <a:avLst/>
            <a:gdLst/>
            <a:ahLst/>
            <a:cxnLst/>
            <a:rect l="l" t="t" r="r" b="b"/>
            <a:pathLst>
              <a:path w="9404418" h="9098774">
                <a:moveTo>
                  <a:pt x="0" y="0"/>
                </a:moveTo>
                <a:lnTo>
                  <a:pt x="9404417" y="0"/>
                </a:lnTo>
                <a:lnTo>
                  <a:pt x="9404417" y="9098774"/>
                </a:lnTo>
                <a:lnTo>
                  <a:pt x="0" y="9098774"/>
                </a:lnTo>
                <a:lnTo>
                  <a:pt x="0" y="0"/>
                </a:lnTo>
                <a:close/>
              </a:path>
            </a:pathLst>
          </a:custGeom>
          <a:blipFill>
            <a:blip r:embed="rId5">
              <a:alphaModFix amt="16000"/>
            </a:blip>
            <a:stretch>
              <a:fillRect/>
            </a:stretch>
          </a:blipFill>
        </p:spPr>
        <p:txBody>
          <a:bodyPr/>
          <a:lstStyle/>
          <a:p>
            <a:endParaRPr lang="en-CA"/>
          </a:p>
        </p:txBody>
      </p:sp>
      <p:sp>
        <p:nvSpPr>
          <p:cNvPr id="4" name="Freeform 4"/>
          <p:cNvSpPr/>
          <p:nvPr/>
        </p:nvSpPr>
        <p:spPr>
          <a:xfrm rot="-10800000">
            <a:off x="13946332" y="-297052"/>
            <a:ext cx="4683060" cy="4683060"/>
          </a:xfrm>
          <a:custGeom>
            <a:avLst/>
            <a:gdLst/>
            <a:ahLst/>
            <a:cxnLst/>
            <a:rect l="l" t="t" r="r" b="b"/>
            <a:pathLst>
              <a:path w="4683060" h="4683060">
                <a:moveTo>
                  <a:pt x="0" y="0"/>
                </a:moveTo>
                <a:lnTo>
                  <a:pt x="4683059" y="0"/>
                </a:lnTo>
                <a:lnTo>
                  <a:pt x="4683059" y="4683059"/>
                </a:lnTo>
                <a:lnTo>
                  <a:pt x="0" y="46830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 name="Freeform 5"/>
          <p:cNvSpPr/>
          <p:nvPr/>
        </p:nvSpPr>
        <p:spPr>
          <a:xfrm>
            <a:off x="13714232" y="6063538"/>
            <a:ext cx="5527603" cy="5527603"/>
          </a:xfrm>
          <a:custGeom>
            <a:avLst/>
            <a:gdLst/>
            <a:ahLst/>
            <a:cxnLst/>
            <a:rect l="l" t="t" r="r" b="b"/>
            <a:pathLst>
              <a:path w="5527603" h="5527603">
                <a:moveTo>
                  <a:pt x="0" y="0"/>
                </a:moveTo>
                <a:lnTo>
                  <a:pt x="5527603" y="0"/>
                </a:lnTo>
                <a:lnTo>
                  <a:pt x="5527603" y="5527603"/>
                </a:lnTo>
                <a:lnTo>
                  <a:pt x="0" y="55276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grpSp>
        <p:nvGrpSpPr>
          <p:cNvPr id="6" name="Group 6"/>
          <p:cNvGrpSpPr/>
          <p:nvPr/>
        </p:nvGrpSpPr>
        <p:grpSpPr>
          <a:xfrm>
            <a:off x="1216510" y="2583015"/>
            <a:ext cx="5404351" cy="682045"/>
            <a:chOff x="0" y="0"/>
            <a:chExt cx="5519604" cy="538510"/>
          </a:xfrm>
        </p:grpSpPr>
        <p:grpSp>
          <p:nvGrpSpPr>
            <p:cNvPr id="7" name="Group 7"/>
            <p:cNvGrpSpPr/>
            <p:nvPr/>
          </p:nvGrpSpPr>
          <p:grpSpPr>
            <a:xfrm>
              <a:off x="0" y="0"/>
              <a:ext cx="5365747" cy="538510"/>
              <a:chOff x="0" y="0"/>
              <a:chExt cx="10959968" cy="1112520"/>
            </a:xfrm>
          </p:grpSpPr>
          <p:sp>
            <p:nvSpPr>
              <p:cNvPr id="8" name="Freeform 8"/>
              <p:cNvSpPr/>
              <p:nvPr/>
            </p:nvSpPr>
            <p:spPr>
              <a:xfrm>
                <a:off x="0" y="0"/>
                <a:ext cx="10959968" cy="1113790"/>
              </a:xfrm>
              <a:custGeom>
                <a:avLst/>
                <a:gdLst/>
                <a:ahLst/>
                <a:cxnLst/>
                <a:rect l="l" t="t" r="r" b="b"/>
                <a:pathLst>
                  <a:path w="10959968" h="1113790">
                    <a:moveTo>
                      <a:pt x="10407518" y="0"/>
                    </a:moveTo>
                    <a:lnTo>
                      <a:pt x="553720" y="0"/>
                    </a:lnTo>
                    <a:cubicBezTo>
                      <a:pt x="247650" y="0"/>
                      <a:pt x="0" y="247650"/>
                      <a:pt x="0" y="553720"/>
                    </a:cubicBezTo>
                    <a:cubicBezTo>
                      <a:pt x="0" y="859790"/>
                      <a:pt x="247650" y="1107440"/>
                      <a:pt x="553720" y="1107440"/>
                    </a:cubicBezTo>
                    <a:lnTo>
                      <a:pt x="10407518" y="1113790"/>
                    </a:lnTo>
                    <a:lnTo>
                      <a:pt x="10959968" y="558800"/>
                    </a:lnTo>
                    <a:lnTo>
                      <a:pt x="10407518" y="0"/>
                    </a:lnTo>
                    <a:close/>
                  </a:path>
                </a:pathLst>
              </a:custGeom>
              <a:solidFill>
                <a:srgbClr val="13538A"/>
              </a:solidFill>
            </p:spPr>
            <p:txBody>
              <a:bodyPr/>
              <a:lstStyle/>
              <a:p>
                <a:endParaRPr lang="en-CA"/>
              </a:p>
            </p:txBody>
          </p:sp>
          <p:sp>
            <p:nvSpPr>
              <p:cNvPr id="9" name="Freeform 9"/>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CA"/>
              </a:p>
            </p:txBody>
          </p:sp>
        </p:grpSp>
        <p:sp>
          <p:nvSpPr>
            <p:cNvPr id="10" name="TextBox 10"/>
            <p:cNvSpPr txBox="1"/>
            <p:nvPr/>
          </p:nvSpPr>
          <p:spPr>
            <a:xfrm>
              <a:off x="677105" y="53316"/>
              <a:ext cx="4842499" cy="282137"/>
            </a:xfrm>
            <a:prstGeom prst="rect">
              <a:avLst/>
            </a:prstGeom>
          </p:spPr>
          <p:txBody>
            <a:bodyPr wrap="square" lIns="0" tIns="0" rIns="0" bIns="0" rtlCol="0" anchor="t">
              <a:spAutoFit/>
            </a:bodyPr>
            <a:lstStyle/>
            <a:p>
              <a:pPr algn="l">
                <a:lnSpc>
                  <a:spcPts val="2700"/>
                </a:lnSpc>
              </a:pPr>
              <a:r>
                <a:rPr lang="en-US" sz="2400" b="1" spc="36" dirty="0">
                  <a:solidFill>
                    <a:srgbClr val="FFFFFF"/>
                  </a:solidFill>
                  <a:latin typeface="Aileron Bold"/>
                  <a:ea typeface="Aileron Bold"/>
                  <a:cs typeface="Aileron Bold"/>
                  <a:sym typeface="Aileron Bold"/>
                </a:rPr>
                <a:t>Data Collection and Analysis</a:t>
              </a:r>
              <a:endParaRPr lang="en-US" sz="2400" b="1" spc="36" dirty="0">
                <a:solidFill>
                  <a:srgbClr val="FFFFFF"/>
                </a:solidFill>
                <a:latin typeface="Aileron Bold"/>
                <a:ea typeface="Aileron Bold"/>
                <a:cs typeface="Aileron Bold"/>
              </a:endParaRPr>
            </a:p>
          </p:txBody>
        </p:sp>
        <p:sp>
          <p:nvSpPr>
            <p:cNvPr id="11" name="Freeform 11"/>
            <p:cNvSpPr/>
            <p:nvPr/>
          </p:nvSpPr>
          <p:spPr>
            <a:xfrm>
              <a:off x="153296" y="152439"/>
              <a:ext cx="296681" cy="296681"/>
            </a:xfrm>
            <a:custGeom>
              <a:avLst/>
              <a:gdLst/>
              <a:ahLst/>
              <a:cxnLst/>
              <a:rect l="l" t="t" r="r" b="b"/>
              <a:pathLst>
                <a:path w="296681" h="296681">
                  <a:moveTo>
                    <a:pt x="0" y="0"/>
                  </a:moveTo>
                  <a:lnTo>
                    <a:pt x="296681" y="0"/>
                  </a:lnTo>
                  <a:lnTo>
                    <a:pt x="296681" y="296681"/>
                  </a:lnTo>
                  <a:lnTo>
                    <a:pt x="0" y="2966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grpSp>
      <p:grpSp>
        <p:nvGrpSpPr>
          <p:cNvPr id="12" name="Group 12"/>
          <p:cNvGrpSpPr/>
          <p:nvPr/>
        </p:nvGrpSpPr>
        <p:grpSpPr>
          <a:xfrm>
            <a:off x="1246551" y="6616090"/>
            <a:ext cx="5147819" cy="643001"/>
            <a:chOff x="0" y="0"/>
            <a:chExt cx="4888204" cy="589225"/>
          </a:xfrm>
        </p:grpSpPr>
        <p:grpSp>
          <p:nvGrpSpPr>
            <p:cNvPr id="13" name="Group 13"/>
            <p:cNvGrpSpPr/>
            <p:nvPr/>
          </p:nvGrpSpPr>
          <p:grpSpPr>
            <a:xfrm>
              <a:off x="0" y="0"/>
              <a:ext cx="4888204" cy="589225"/>
              <a:chOff x="0" y="0"/>
              <a:chExt cx="9009871" cy="1112520"/>
            </a:xfrm>
          </p:grpSpPr>
          <p:sp>
            <p:nvSpPr>
              <p:cNvPr id="14" name="Freeform 14"/>
              <p:cNvSpPr/>
              <p:nvPr/>
            </p:nvSpPr>
            <p:spPr>
              <a:xfrm>
                <a:off x="0" y="0"/>
                <a:ext cx="9009871" cy="1113790"/>
              </a:xfrm>
              <a:custGeom>
                <a:avLst/>
                <a:gdLst/>
                <a:ahLst/>
                <a:cxnLst/>
                <a:rect l="l" t="t" r="r" b="b"/>
                <a:pathLst>
                  <a:path w="9009871" h="1113790">
                    <a:moveTo>
                      <a:pt x="8457421" y="0"/>
                    </a:moveTo>
                    <a:lnTo>
                      <a:pt x="553720" y="0"/>
                    </a:lnTo>
                    <a:cubicBezTo>
                      <a:pt x="247650" y="0"/>
                      <a:pt x="0" y="247650"/>
                      <a:pt x="0" y="553720"/>
                    </a:cubicBezTo>
                    <a:cubicBezTo>
                      <a:pt x="0" y="859790"/>
                      <a:pt x="247650" y="1107440"/>
                      <a:pt x="553720" y="1107440"/>
                    </a:cubicBezTo>
                    <a:lnTo>
                      <a:pt x="8457421" y="1113790"/>
                    </a:lnTo>
                    <a:lnTo>
                      <a:pt x="9009871" y="558800"/>
                    </a:lnTo>
                    <a:lnTo>
                      <a:pt x="8457421" y="0"/>
                    </a:lnTo>
                    <a:close/>
                  </a:path>
                </a:pathLst>
              </a:custGeom>
              <a:solidFill>
                <a:srgbClr val="2C92D5"/>
              </a:solidFill>
            </p:spPr>
            <p:txBody>
              <a:bodyPr/>
              <a:lstStyle/>
              <a:p>
                <a:endParaRPr lang="en-CA"/>
              </a:p>
            </p:txBody>
          </p:sp>
          <p:sp>
            <p:nvSpPr>
              <p:cNvPr id="15" name="Freeform 15"/>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txBody>
              <a:bodyPr/>
              <a:lstStyle/>
              <a:p>
                <a:endParaRPr lang="en-CA"/>
              </a:p>
            </p:txBody>
          </p:sp>
        </p:grpSp>
        <p:sp>
          <p:nvSpPr>
            <p:cNvPr id="16" name="TextBox 16"/>
            <p:cNvSpPr txBox="1"/>
            <p:nvPr/>
          </p:nvSpPr>
          <p:spPr>
            <a:xfrm>
              <a:off x="682172" y="186781"/>
              <a:ext cx="4013735" cy="317291"/>
            </a:xfrm>
            <a:prstGeom prst="rect">
              <a:avLst/>
            </a:prstGeom>
          </p:spPr>
          <p:txBody>
            <a:bodyPr lIns="0" tIns="0" rIns="0" bIns="0" rtlCol="0" anchor="t">
              <a:spAutoFit/>
            </a:bodyPr>
            <a:lstStyle/>
            <a:p>
              <a:pPr algn="l">
                <a:lnSpc>
                  <a:spcPts val="2696"/>
                </a:lnSpc>
              </a:pPr>
              <a:r>
                <a:rPr lang="en-US" sz="2400" b="1" spc="35" dirty="0">
                  <a:solidFill>
                    <a:srgbClr val="FFFFFF"/>
                  </a:solidFill>
                  <a:latin typeface="Aileron Bold"/>
                  <a:ea typeface="Aileron Bold"/>
                  <a:cs typeface="Aileron Bold"/>
                  <a:sym typeface="Aileron Bold"/>
                </a:rPr>
                <a:t>Implementation Planning</a:t>
              </a:r>
            </a:p>
          </p:txBody>
        </p:sp>
        <p:sp>
          <p:nvSpPr>
            <p:cNvPr id="17" name="Freeform 17"/>
            <p:cNvSpPr/>
            <p:nvPr/>
          </p:nvSpPr>
          <p:spPr>
            <a:xfrm>
              <a:off x="163823" y="136085"/>
              <a:ext cx="317054" cy="317054"/>
            </a:xfrm>
            <a:custGeom>
              <a:avLst/>
              <a:gdLst/>
              <a:ahLst/>
              <a:cxnLst/>
              <a:rect l="l" t="t" r="r" b="b"/>
              <a:pathLst>
                <a:path w="317054" h="317054">
                  <a:moveTo>
                    <a:pt x="0" y="0"/>
                  </a:moveTo>
                  <a:lnTo>
                    <a:pt x="317054" y="0"/>
                  </a:lnTo>
                  <a:lnTo>
                    <a:pt x="317054" y="317054"/>
                  </a:lnTo>
                  <a:lnTo>
                    <a:pt x="0" y="3170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grpSp>
      <p:grpSp>
        <p:nvGrpSpPr>
          <p:cNvPr id="18" name="Group 18"/>
          <p:cNvGrpSpPr/>
          <p:nvPr/>
        </p:nvGrpSpPr>
        <p:grpSpPr>
          <a:xfrm>
            <a:off x="1214934" y="4567522"/>
            <a:ext cx="4807476" cy="657950"/>
            <a:chOff x="0" y="0"/>
            <a:chExt cx="4610871" cy="595045"/>
          </a:xfrm>
        </p:grpSpPr>
        <p:grpSp>
          <p:nvGrpSpPr>
            <p:cNvPr id="19" name="Group 19"/>
            <p:cNvGrpSpPr/>
            <p:nvPr/>
          </p:nvGrpSpPr>
          <p:grpSpPr>
            <a:xfrm>
              <a:off x="0" y="0"/>
              <a:ext cx="4610871" cy="595045"/>
              <a:chOff x="0" y="0"/>
              <a:chExt cx="8016396" cy="1112520"/>
            </a:xfrm>
          </p:grpSpPr>
          <p:sp>
            <p:nvSpPr>
              <p:cNvPr id="20" name="Freeform 20"/>
              <p:cNvSpPr/>
              <p:nvPr/>
            </p:nvSpPr>
            <p:spPr>
              <a:xfrm>
                <a:off x="0" y="0"/>
                <a:ext cx="8016396" cy="1061020"/>
              </a:xfrm>
              <a:custGeom>
                <a:avLst/>
                <a:gdLst/>
                <a:ahLst/>
                <a:cxnLst/>
                <a:rect l="l" t="t" r="r" b="b"/>
                <a:pathLst>
                  <a:path w="8016396" h="1061020">
                    <a:moveTo>
                      <a:pt x="7463946" y="0"/>
                    </a:moveTo>
                    <a:lnTo>
                      <a:pt x="553720" y="0"/>
                    </a:lnTo>
                    <a:cubicBezTo>
                      <a:pt x="247650" y="0"/>
                      <a:pt x="0" y="235903"/>
                      <a:pt x="0" y="527456"/>
                    </a:cubicBezTo>
                    <a:cubicBezTo>
                      <a:pt x="0" y="819008"/>
                      <a:pt x="247650" y="1054911"/>
                      <a:pt x="553720" y="1054911"/>
                    </a:cubicBezTo>
                    <a:lnTo>
                      <a:pt x="7463946" y="1061020"/>
                    </a:lnTo>
                    <a:lnTo>
                      <a:pt x="8016396" y="532295"/>
                    </a:lnTo>
                    <a:lnTo>
                      <a:pt x="7463946" y="0"/>
                    </a:lnTo>
                    <a:close/>
                  </a:path>
                </a:pathLst>
              </a:custGeom>
              <a:solidFill>
                <a:srgbClr val="13538A"/>
              </a:solidFill>
            </p:spPr>
            <p:txBody>
              <a:bodyPr/>
              <a:lstStyle/>
              <a:p>
                <a:endParaRPr lang="en-CA"/>
              </a:p>
            </p:txBody>
          </p:sp>
          <p:sp>
            <p:nvSpPr>
              <p:cNvPr id="21" name="Freeform 21"/>
              <p:cNvSpPr/>
              <p:nvPr/>
            </p:nvSpPr>
            <p:spPr>
              <a:xfrm>
                <a:off x="144174" y="164495"/>
                <a:ext cx="796232" cy="725922"/>
              </a:xfrm>
              <a:custGeom>
                <a:avLst/>
                <a:gdLst/>
                <a:ahLst/>
                <a:cxnLst/>
                <a:rect l="l" t="t" r="r" b="b"/>
                <a:pathLst>
                  <a:path w="796232" h="725922">
                    <a:moveTo>
                      <a:pt x="398116" y="32"/>
                    </a:moveTo>
                    <a:cubicBezTo>
                      <a:pt x="261975" y="0"/>
                      <a:pt x="136161" y="69166"/>
                      <a:pt x="68080" y="181470"/>
                    </a:cubicBezTo>
                    <a:cubicBezTo>
                      <a:pt x="0" y="293774"/>
                      <a:pt x="0" y="432147"/>
                      <a:pt x="68080" y="544451"/>
                    </a:cubicBezTo>
                    <a:cubicBezTo>
                      <a:pt x="136161" y="656755"/>
                      <a:pt x="261975" y="725921"/>
                      <a:pt x="398116" y="725889"/>
                    </a:cubicBezTo>
                    <a:cubicBezTo>
                      <a:pt x="534257" y="725921"/>
                      <a:pt x="660071" y="656755"/>
                      <a:pt x="728152" y="544451"/>
                    </a:cubicBezTo>
                    <a:cubicBezTo>
                      <a:pt x="796232" y="432147"/>
                      <a:pt x="796232" y="293774"/>
                      <a:pt x="728152" y="181470"/>
                    </a:cubicBezTo>
                    <a:cubicBezTo>
                      <a:pt x="660071" y="69166"/>
                      <a:pt x="534257" y="0"/>
                      <a:pt x="398116" y="32"/>
                    </a:cubicBezTo>
                    <a:close/>
                  </a:path>
                </a:pathLst>
              </a:custGeom>
              <a:solidFill>
                <a:srgbClr val="FFFFFF"/>
              </a:solidFill>
            </p:spPr>
            <p:txBody>
              <a:bodyPr/>
              <a:lstStyle/>
              <a:p>
                <a:endParaRPr lang="en-CA"/>
              </a:p>
            </p:txBody>
          </p:sp>
        </p:grpSp>
        <p:sp>
          <p:nvSpPr>
            <p:cNvPr id="22" name="TextBox 22"/>
            <p:cNvSpPr txBox="1"/>
            <p:nvPr/>
          </p:nvSpPr>
          <p:spPr>
            <a:xfrm>
              <a:off x="744793" y="136744"/>
              <a:ext cx="3866078" cy="313145"/>
            </a:xfrm>
            <a:prstGeom prst="rect">
              <a:avLst/>
            </a:prstGeom>
          </p:spPr>
          <p:txBody>
            <a:bodyPr lIns="0" tIns="0" rIns="0" bIns="0" rtlCol="0" anchor="t">
              <a:spAutoFit/>
            </a:bodyPr>
            <a:lstStyle/>
            <a:p>
              <a:pPr algn="l">
                <a:lnSpc>
                  <a:spcPts val="2700"/>
                </a:lnSpc>
              </a:pPr>
              <a:r>
                <a:rPr lang="en-US" sz="2400" b="1" spc="36" dirty="0">
                  <a:solidFill>
                    <a:srgbClr val="FFFFFF"/>
                  </a:solidFill>
                  <a:latin typeface="Aileron Bold"/>
                  <a:ea typeface="Aileron Bold"/>
                  <a:cs typeface="Aileron Bold"/>
                  <a:sym typeface="Aileron Bold"/>
                </a:rPr>
                <a:t>Algorithm Design</a:t>
              </a:r>
            </a:p>
          </p:txBody>
        </p:sp>
        <p:sp>
          <p:nvSpPr>
            <p:cNvPr id="23" name="Freeform 23"/>
            <p:cNvSpPr/>
            <p:nvPr/>
          </p:nvSpPr>
          <p:spPr>
            <a:xfrm>
              <a:off x="145357" y="137383"/>
              <a:ext cx="336129" cy="336129"/>
            </a:xfrm>
            <a:custGeom>
              <a:avLst/>
              <a:gdLst/>
              <a:ahLst/>
              <a:cxnLst/>
              <a:rect l="l" t="t" r="r" b="b"/>
              <a:pathLst>
                <a:path w="336129" h="336129">
                  <a:moveTo>
                    <a:pt x="0" y="0"/>
                  </a:moveTo>
                  <a:lnTo>
                    <a:pt x="336129" y="0"/>
                  </a:lnTo>
                  <a:lnTo>
                    <a:pt x="336129" y="336129"/>
                  </a:lnTo>
                  <a:lnTo>
                    <a:pt x="0" y="3361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dirty="0"/>
            </a:p>
          </p:txBody>
        </p:sp>
      </p:grpSp>
      <p:sp>
        <p:nvSpPr>
          <p:cNvPr id="25" name="TextBox 25"/>
          <p:cNvSpPr txBox="1"/>
          <p:nvPr/>
        </p:nvSpPr>
        <p:spPr>
          <a:xfrm>
            <a:off x="2286000" y="625760"/>
            <a:ext cx="15777430" cy="1054989"/>
          </a:xfrm>
          <a:prstGeom prst="rect">
            <a:avLst/>
          </a:prstGeom>
        </p:spPr>
        <p:txBody>
          <a:bodyPr lIns="0" tIns="0" rIns="0" bIns="0" rtlCol="0" anchor="t">
            <a:spAutoFit/>
          </a:bodyPr>
          <a:lstStyle/>
          <a:p>
            <a:pPr algn="l">
              <a:lnSpc>
                <a:spcPts val="8208"/>
              </a:lnSpc>
            </a:pPr>
            <a:r>
              <a:rPr lang="en-US" sz="7200" b="1" dirty="0">
                <a:solidFill>
                  <a:srgbClr val="891438"/>
                </a:solidFill>
                <a:latin typeface="Barlow SemiCondensed Bold"/>
                <a:ea typeface="Barlow SemiCondensed Bold"/>
                <a:cs typeface="Barlow SemiCondensed Bold"/>
                <a:sym typeface="Barlow SemiCondensed Bold"/>
              </a:rPr>
              <a:t>assessing the algo</a:t>
            </a:r>
            <a:r>
              <a:rPr lang="en-US" sz="7200" b="1" dirty="0">
                <a:solidFill>
                  <a:srgbClr val="F7F7F8"/>
                </a:solidFill>
                <a:latin typeface="Barlow SemiCondensed Bold"/>
                <a:ea typeface="Barlow SemiCondensed Bold"/>
                <a:cs typeface="Barlow SemiCondensed Bold"/>
                <a:sym typeface="Barlow SemiCondensed Bold"/>
              </a:rPr>
              <a:t>rithm</a:t>
            </a:r>
            <a:r>
              <a:rPr lang="en-US" sz="7200" b="1" dirty="0">
                <a:solidFill>
                  <a:srgbClr val="891438"/>
                </a:solidFill>
                <a:latin typeface="Barlow SemiCondensed Bold"/>
                <a:ea typeface="Barlow SemiCondensed Bold"/>
                <a:cs typeface="Barlow SemiCondensed Bold"/>
                <a:sym typeface="Barlow SemiCondensed Bold"/>
              </a:rPr>
              <a:t> </a:t>
            </a:r>
            <a:r>
              <a:rPr lang="en-US" sz="7200" b="1" dirty="0">
                <a:solidFill>
                  <a:srgbClr val="F7F7F8"/>
                </a:solidFill>
                <a:latin typeface="Barlow SemiCondensed Bold"/>
                <a:ea typeface="Barlow SemiCondensed Bold"/>
                <a:cs typeface="Barlow SemiCondensed Bold"/>
                <a:sym typeface="Barlow SemiCondensed Bold"/>
              </a:rPr>
              <a:t>feasibility</a:t>
            </a:r>
          </a:p>
        </p:txBody>
      </p:sp>
      <p:sp>
        <p:nvSpPr>
          <p:cNvPr id="26" name="TextBox 26"/>
          <p:cNvSpPr txBox="1"/>
          <p:nvPr/>
        </p:nvSpPr>
        <p:spPr>
          <a:xfrm>
            <a:off x="1236354" y="2037547"/>
            <a:ext cx="4290180" cy="462534"/>
          </a:xfrm>
          <a:prstGeom prst="rect">
            <a:avLst/>
          </a:prstGeom>
        </p:spPr>
        <p:txBody>
          <a:bodyPr lIns="0" tIns="0" rIns="0" bIns="0" rtlCol="0" anchor="t">
            <a:spAutoFit/>
          </a:bodyPr>
          <a:lstStyle/>
          <a:p>
            <a:pPr algn="l">
              <a:lnSpc>
                <a:spcPts val="3648"/>
              </a:lnSpc>
            </a:pPr>
            <a:r>
              <a:rPr lang="en-US" sz="3200" b="1" dirty="0">
                <a:solidFill>
                  <a:srgbClr val="030724"/>
                </a:solidFill>
                <a:latin typeface="Barlow SemiCondensed Bold"/>
                <a:ea typeface="Barlow SemiCondensed Bold"/>
                <a:cs typeface="Barlow SemiCondensed Bold"/>
                <a:sym typeface="Barlow SemiCondensed Bold"/>
              </a:rPr>
              <a:t>METHODOLOGY</a:t>
            </a:r>
          </a:p>
        </p:txBody>
      </p:sp>
      <p:sp>
        <p:nvSpPr>
          <p:cNvPr id="27" name="TextBox 27"/>
          <p:cNvSpPr txBox="1"/>
          <p:nvPr/>
        </p:nvSpPr>
        <p:spPr>
          <a:xfrm>
            <a:off x="1250256" y="3395414"/>
            <a:ext cx="6935554" cy="641201"/>
          </a:xfrm>
          <a:prstGeom prst="rect">
            <a:avLst/>
          </a:prstGeom>
        </p:spPr>
        <p:txBody>
          <a:bodyPr wrap="square" lIns="0" tIns="0" rIns="0" bIns="0" rtlCol="0" anchor="t">
            <a:spAutoFit/>
          </a:bodyPr>
          <a:lstStyle>
            <a:defPPr>
              <a:defRPr lang="en-US"/>
            </a:defPPr>
            <a:lvl2pPr marL="388620" lvl="1" indent="-194310">
              <a:lnSpc>
                <a:spcPts val="2520"/>
              </a:lnSpc>
              <a:buFont typeface="Arial"/>
              <a:buChar char="•"/>
              <a:defRPr sz="2400">
                <a:solidFill>
                  <a:srgbClr val="030724">
                    <a:alpha val="80000"/>
                  </a:srgbClr>
                </a:solidFill>
                <a:latin typeface="Barlow"/>
                <a:ea typeface="Barlow"/>
                <a:cs typeface="Barlow"/>
              </a:defRPr>
            </a:lvl2pPr>
          </a:lstStyle>
          <a:p>
            <a:pPr lvl="1"/>
            <a:r>
              <a:rPr lang="en-US" dirty="0">
                <a:sym typeface="Barlow"/>
              </a:rPr>
              <a:t>Gather historical weather data, fan attendance</a:t>
            </a:r>
          </a:p>
          <a:p>
            <a:pPr lvl="1"/>
            <a:r>
              <a:rPr lang="en-US" dirty="0">
                <a:sym typeface="Barlow"/>
              </a:rPr>
              <a:t>Analyze data for pattern and correlation</a:t>
            </a:r>
          </a:p>
        </p:txBody>
      </p:sp>
      <p:sp>
        <p:nvSpPr>
          <p:cNvPr id="28" name="TextBox 28"/>
          <p:cNvSpPr txBox="1"/>
          <p:nvPr/>
        </p:nvSpPr>
        <p:spPr>
          <a:xfrm>
            <a:off x="1376713" y="5457690"/>
            <a:ext cx="4124736" cy="641201"/>
          </a:xfrm>
          <a:prstGeom prst="rect">
            <a:avLst/>
          </a:prstGeom>
        </p:spPr>
        <p:txBody>
          <a:bodyPr wrap="square" lIns="0" tIns="0" rIns="0" bIns="0" rtlCol="0" anchor="t">
            <a:spAutoFit/>
          </a:bodyPr>
          <a:lstStyle>
            <a:defPPr>
              <a:defRPr lang="en-US"/>
            </a:defPPr>
            <a:lvl2pPr marL="388620" lvl="1" indent="-194310">
              <a:lnSpc>
                <a:spcPts val="2520"/>
              </a:lnSpc>
              <a:buFont typeface="Arial"/>
              <a:buChar char="•"/>
              <a:defRPr sz="2400">
                <a:solidFill>
                  <a:srgbClr val="030724">
                    <a:alpha val="80000"/>
                  </a:srgbClr>
                </a:solidFill>
                <a:latin typeface="Barlow"/>
                <a:ea typeface="Barlow"/>
                <a:cs typeface="Barlow"/>
              </a:defRPr>
            </a:lvl2pPr>
          </a:lstStyle>
          <a:p>
            <a:pPr lvl="1"/>
            <a:r>
              <a:rPr lang="en-US" dirty="0">
                <a:sym typeface="Barlow"/>
              </a:rPr>
              <a:t>Define key variable </a:t>
            </a:r>
          </a:p>
          <a:p>
            <a:pPr lvl="1"/>
            <a:r>
              <a:rPr lang="en-US" dirty="0">
                <a:sym typeface="Barlow"/>
              </a:rPr>
              <a:t>Identify model</a:t>
            </a:r>
            <a:endParaRPr lang="en-US" dirty="0"/>
          </a:p>
        </p:txBody>
      </p:sp>
      <p:sp>
        <p:nvSpPr>
          <p:cNvPr id="29" name="TextBox 29"/>
          <p:cNvSpPr txBox="1"/>
          <p:nvPr/>
        </p:nvSpPr>
        <p:spPr>
          <a:xfrm>
            <a:off x="1218683" y="7424957"/>
            <a:ext cx="7334748" cy="972385"/>
          </a:xfrm>
          <a:prstGeom prst="rect">
            <a:avLst/>
          </a:prstGeom>
        </p:spPr>
        <p:txBody>
          <a:bodyPr wrap="square" lIns="0" tIns="0" rIns="0" bIns="0" rtlCol="0" anchor="t">
            <a:spAutoFit/>
          </a:bodyPr>
          <a:lstStyle/>
          <a:p>
            <a:pPr marL="388620" lvl="1" indent="-194310" algn="l">
              <a:lnSpc>
                <a:spcPts val="2520"/>
              </a:lnSpc>
              <a:buFont typeface="Arial"/>
              <a:buChar char="•"/>
            </a:pPr>
            <a:r>
              <a:rPr lang="en-US" sz="2400" dirty="0">
                <a:solidFill>
                  <a:srgbClr val="030724">
                    <a:alpha val="80000"/>
                  </a:srgbClr>
                </a:solidFill>
                <a:latin typeface="Barlow"/>
                <a:ea typeface="Barlow"/>
                <a:cs typeface="Barlow"/>
                <a:sym typeface="Barlow"/>
              </a:rPr>
              <a:t>Asses technical requirements</a:t>
            </a:r>
          </a:p>
          <a:p>
            <a:pPr marL="388620" lvl="1" indent="-194310" algn="l">
              <a:lnSpc>
                <a:spcPts val="2520"/>
              </a:lnSpc>
              <a:buFont typeface="Arial"/>
              <a:buChar char="•"/>
            </a:pPr>
            <a:r>
              <a:rPr lang="en-US" sz="2400" dirty="0">
                <a:solidFill>
                  <a:srgbClr val="030724">
                    <a:alpha val="80000"/>
                  </a:srgbClr>
                </a:solidFill>
                <a:latin typeface="Barlow"/>
                <a:ea typeface="Barlow"/>
                <a:cs typeface="Barlow"/>
                <a:sym typeface="Barlow"/>
              </a:rPr>
              <a:t>Determine integration points with existing systems</a:t>
            </a:r>
          </a:p>
          <a:p>
            <a:pPr marL="388620" lvl="1" indent="-194310" algn="l">
              <a:lnSpc>
                <a:spcPts val="2520"/>
              </a:lnSpc>
              <a:buFont typeface="Arial"/>
              <a:buChar char="•"/>
            </a:pPr>
            <a:r>
              <a:rPr lang="en-US" sz="2400" dirty="0">
                <a:solidFill>
                  <a:srgbClr val="030724">
                    <a:alpha val="80000"/>
                  </a:srgbClr>
                </a:solidFill>
                <a:latin typeface="Barlow"/>
                <a:ea typeface="Barlow"/>
                <a:cs typeface="Barlow"/>
                <a:sym typeface="Barlow"/>
              </a:rPr>
              <a:t>Plan for data privacy and security measures</a:t>
            </a:r>
          </a:p>
        </p:txBody>
      </p:sp>
      <p:sp>
        <p:nvSpPr>
          <p:cNvPr id="30" name="TextBox 30"/>
          <p:cNvSpPr txBox="1"/>
          <p:nvPr/>
        </p:nvSpPr>
        <p:spPr>
          <a:xfrm>
            <a:off x="9580263" y="2939468"/>
            <a:ext cx="7198589" cy="462534"/>
          </a:xfrm>
          <a:prstGeom prst="rect">
            <a:avLst/>
          </a:prstGeom>
        </p:spPr>
        <p:txBody>
          <a:bodyPr lIns="0" tIns="0" rIns="0" bIns="0" rtlCol="0" anchor="t">
            <a:spAutoFit/>
          </a:bodyPr>
          <a:lstStyle/>
          <a:p>
            <a:pPr algn="l">
              <a:lnSpc>
                <a:spcPts val="3648"/>
              </a:lnSpc>
            </a:pPr>
            <a:r>
              <a:rPr lang="en-US" sz="3200" b="1">
                <a:solidFill>
                  <a:srgbClr val="EBEEF6"/>
                </a:solidFill>
                <a:latin typeface="Barlow SemiCondensed Bold"/>
                <a:ea typeface="Barlow SemiCondensed Bold"/>
                <a:cs typeface="Barlow SemiCondensed Bold"/>
                <a:sym typeface="Barlow SemiCondensed Bold"/>
              </a:rPr>
              <a:t>KEY FACTORS SUPPORTING PRACTICALITY</a:t>
            </a:r>
          </a:p>
        </p:txBody>
      </p:sp>
      <p:sp>
        <p:nvSpPr>
          <p:cNvPr id="31" name="TextBox 31"/>
          <p:cNvSpPr txBox="1"/>
          <p:nvPr/>
        </p:nvSpPr>
        <p:spPr>
          <a:xfrm>
            <a:off x="9105224" y="3867336"/>
            <a:ext cx="8610631" cy="2050416"/>
          </a:xfrm>
          <a:prstGeom prst="rect">
            <a:avLst/>
          </a:prstGeom>
        </p:spPr>
        <p:txBody>
          <a:bodyPr lIns="0" tIns="0" rIns="0" bIns="0" rtlCol="0" anchor="t">
            <a:spAutoFit/>
          </a:bodyPr>
          <a:lstStyle/>
          <a:p>
            <a:pPr marL="626104" lvl="1" indent="-313052" algn="l">
              <a:lnSpc>
                <a:spcPts val="4059"/>
              </a:lnSpc>
              <a:buFont typeface="Arial"/>
              <a:buChar char="•"/>
            </a:pPr>
            <a:r>
              <a:rPr lang="en-US" sz="2800" dirty="0">
                <a:solidFill>
                  <a:srgbClr val="FFFFFF">
                    <a:alpha val="80000"/>
                  </a:srgbClr>
                </a:solidFill>
                <a:latin typeface="Barlow"/>
                <a:ea typeface="Barlow"/>
                <a:cs typeface="Barlow"/>
                <a:sym typeface="Barlow"/>
              </a:rPr>
              <a:t>Abundant data sources available</a:t>
            </a:r>
          </a:p>
          <a:p>
            <a:pPr marL="626104" lvl="1" indent="-313052" algn="l">
              <a:lnSpc>
                <a:spcPts val="4059"/>
              </a:lnSpc>
              <a:buFont typeface="Arial"/>
              <a:buChar char="•"/>
            </a:pPr>
            <a:r>
              <a:rPr lang="en-US" sz="2800" dirty="0">
                <a:solidFill>
                  <a:srgbClr val="FFFFFF">
                    <a:alpha val="80000"/>
                  </a:srgbClr>
                </a:solidFill>
                <a:latin typeface="Barlow"/>
                <a:ea typeface="Barlow"/>
                <a:cs typeface="Barlow"/>
                <a:sym typeface="Barlow"/>
              </a:rPr>
              <a:t>Existing technology sufficient for implementation</a:t>
            </a:r>
          </a:p>
          <a:p>
            <a:pPr marL="626104" lvl="1" indent="-313052" algn="l">
              <a:lnSpc>
                <a:spcPts val="4059"/>
              </a:lnSpc>
              <a:buFont typeface="Arial"/>
              <a:buChar char="•"/>
            </a:pPr>
            <a:r>
              <a:rPr lang="en-US" sz="2800" dirty="0">
                <a:solidFill>
                  <a:srgbClr val="FFFFFF">
                    <a:alpha val="80000"/>
                  </a:srgbClr>
                </a:solidFill>
                <a:latin typeface="Barlow"/>
                <a:ea typeface="Barlow"/>
                <a:cs typeface="Barlow"/>
                <a:sym typeface="Barlow"/>
              </a:rPr>
              <a:t>Clear correlations potential between weather and attendance</a:t>
            </a:r>
          </a:p>
        </p:txBody>
      </p:sp>
      <p:sp>
        <p:nvSpPr>
          <p:cNvPr id="32" name="Freeform 14">
            <a:extLst>
              <a:ext uri="{FF2B5EF4-FFF2-40B4-BE49-F238E27FC236}">
                <a16:creationId xmlns:a16="http://schemas.microsoft.com/office/drawing/2014/main" id="{3FECC6B5-A3C4-190D-6AAC-BBB8CC580939}"/>
              </a:ext>
            </a:extLst>
          </p:cNvPr>
          <p:cNvSpPr/>
          <p:nvPr/>
        </p:nvSpPr>
        <p:spPr>
          <a:xfrm>
            <a:off x="14859000" y="8970240"/>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12"/>
            <a:stretch>
              <a:fillRect/>
            </a:stretch>
          </a:blipFill>
        </p:spPr>
        <p:txBody>
          <a:bodyPr/>
          <a:lstStyle/>
          <a:p>
            <a:endParaRPr lang="en-C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15E2490F41B4D49BC580ECB4DFE4A4C" ma:contentTypeVersion="12" ma:contentTypeDescription="Create a new document." ma:contentTypeScope="" ma:versionID="030628b80a399d81a39cc694e1709d8d">
  <xsd:schema xmlns:xsd="http://www.w3.org/2001/XMLSchema" xmlns:xs="http://www.w3.org/2001/XMLSchema" xmlns:p="http://schemas.microsoft.com/office/2006/metadata/properties" xmlns:ns2="336cced0-9ed6-433e-a746-c6d389bdfbe1" xmlns:ns3="c1dcbd4a-0d18-4d16-9d19-9d7ab35680b0" targetNamespace="http://schemas.microsoft.com/office/2006/metadata/properties" ma:root="true" ma:fieldsID="af127010a47528ee33c65285305ddfad" ns2:_="" ns3:_="">
    <xsd:import namespace="336cced0-9ed6-433e-a746-c6d389bdfbe1"/>
    <xsd:import namespace="c1dcbd4a-0d18-4d16-9d19-9d7ab35680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cced0-9ed6-433e-a746-c6d389bdfb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15f1731-198b-4c94-97f0-74c3d07ecf6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1dcbd4a-0d18-4d16-9d19-9d7ab35680b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663e0d5-d4b0-4b26-8960-d8901bf1a37f}" ma:internalName="TaxCatchAll" ma:showField="CatchAllData" ma:web="c1dcbd4a-0d18-4d16-9d19-9d7ab35680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36cced0-9ed6-433e-a746-c6d389bdfbe1">
      <Terms xmlns="http://schemas.microsoft.com/office/infopath/2007/PartnerControls"/>
    </lcf76f155ced4ddcb4097134ff3c332f>
    <TaxCatchAll xmlns="c1dcbd4a-0d18-4d16-9d19-9d7ab35680b0" xsi:nil="true"/>
  </documentManagement>
</p:properties>
</file>

<file path=customXml/itemProps1.xml><?xml version="1.0" encoding="utf-8"?>
<ds:datastoreItem xmlns:ds="http://schemas.openxmlformats.org/officeDocument/2006/customXml" ds:itemID="{AECC4421-42AD-4D17-87EB-0A72C10EADE5}">
  <ds:schemaRefs>
    <ds:schemaRef ds:uri="http://schemas.microsoft.com/sharepoint/v3/contenttype/forms"/>
  </ds:schemaRefs>
</ds:datastoreItem>
</file>

<file path=customXml/itemProps2.xml><?xml version="1.0" encoding="utf-8"?>
<ds:datastoreItem xmlns:ds="http://schemas.openxmlformats.org/officeDocument/2006/customXml" ds:itemID="{C11C1B6A-ECEA-4899-A2FA-9B656CA710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6cced0-9ed6-433e-a746-c6d389bdfbe1"/>
    <ds:schemaRef ds:uri="c1dcbd4a-0d18-4d16-9d19-9d7ab35680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C77C37-303E-4448-9A48-03A4A2D86FBB}">
  <ds:schemaRefs>
    <ds:schemaRef ds:uri="http://schemas.microsoft.com/office/2006/metadata/properties"/>
    <ds:schemaRef ds:uri="http://purl.org/dc/terms/"/>
    <ds:schemaRef ds:uri="http://purl.org/dc/elements/1.1/"/>
    <ds:schemaRef ds:uri="c1dcbd4a-0d18-4d16-9d19-9d7ab35680b0"/>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 ds:uri="336cced0-9ed6-433e-a746-c6d389bdfbe1"/>
  </ds:schemaRefs>
</ds:datastoreItem>
</file>

<file path=docProps/app.xml><?xml version="1.0" encoding="utf-8"?>
<Properties xmlns="http://schemas.openxmlformats.org/officeDocument/2006/extended-properties" xmlns:vt="http://schemas.openxmlformats.org/officeDocument/2006/docPropsVTypes">
  <TotalTime>874</TotalTime>
  <Words>887</Words>
  <Application>Microsoft Office PowerPoint</Application>
  <PresentationFormat>Custom</PresentationFormat>
  <Paragraphs>136</Paragraphs>
  <Slides>13</Slides>
  <Notes>11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Garet</vt:lpstr>
      <vt:lpstr>Arial</vt:lpstr>
      <vt:lpstr>Breul Grotesk Bold</vt:lpstr>
      <vt:lpstr>Century Gothic</vt:lpstr>
      <vt:lpstr>Calibri</vt:lpstr>
      <vt:lpstr>Barlow</vt:lpstr>
      <vt:lpstr>Aileron Bold</vt:lpstr>
      <vt:lpstr>Aptos</vt:lpstr>
      <vt:lpstr>Barlow Italics</vt:lpstr>
      <vt:lpstr>Barlow SemiCondensed Bold</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Week 4 Cooper Incoporated</dc:title>
  <dc:creator>Prescila Mora</dc:creator>
  <cp:lastModifiedBy>Prescila Mora</cp:lastModifiedBy>
  <cp:revision>145</cp:revision>
  <dcterms:created xsi:type="dcterms:W3CDTF">2006-08-16T00:00:00Z</dcterms:created>
  <dcterms:modified xsi:type="dcterms:W3CDTF">2024-10-04T14:40:55Z</dcterms:modified>
  <dc:identifier>DAGRC0LsVIU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0x010100715E2490F41B4D49BC580ECB4DFE4A4C</vt:lpwstr>
  </property>
  <property fmtid="{D5CDD505-2E9C-101B-9397-08002B2CF9AE}" pid="3" name="MediaServiceImageTags">
    <vt:lpwstr/>
  </property>
</Properties>
</file>